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25"/>
  </p:notesMasterIdLst>
  <p:handoutMasterIdLst>
    <p:handoutMasterId r:id="rId126"/>
  </p:handoutMasterIdLst>
  <p:sldIdLst>
    <p:sldId id="256" r:id="rId3"/>
    <p:sldId id="257" r:id="rId4"/>
    <p:sldId id="258" r:id="rId5"/>
    <p:sldId id="386" r:id="rId6"/>
    <p:sldId id="387" r:id="rId7"/>
    <p:sldId id="388" r:id="rId8"/>
    <p:sldId id="421" r:id="rId9"/>
    <p:sldId id="444" r:id="rId10"/>
    <p:sldId id="259" r:id="rId11"/>
    <p:sldId id="260" r:id="rId12"/>
    <p:sldId id="261" r:id="rId13"/>
    <p:sldId id="262" r:id="rId14"/>
    <p:sldId id="417" r:id="rId15"/>
    <p:sldId id="263" r:id="rId16"/>
    <p:sldId id="399" r:id="rId17"/>
    <p:sldId id="389" r:id="rId18"/>
    <p:sldId id="418" r:id="rId19"/>
    <p:sldId id="400" r:id="rId20"/>
    <p:sldId id="265" r:id="rId21"/>
    <p:sldId id="401" r:id="rId22"/>
    <p:sldId id="461" r:id="rId23"/>
    <p:sldId id="269" r:id="rId24"/>
    <p:sldId id="270" r:id="rId25"/>
    <p:sldId id="271" r:id="rId26"/>
    <p:sldId id="272" r:id="rId27"/>
    <p:sldId id="390" r:id="rId28"/>
    <p:sldId id="273" r:id="rId29"/>
    <p:sldId id="274" r:id="rId30"/>
    <p:sldId id="275" r:id="rId31"/>
    <p:sldId id="276" r:id="rId32"/>
    <p:sldId id="277" r:id="rId33"/>
    <p:sldId id="278" r:id="rId34"/>
    <p:sldId id="279" r:id="rId35"/>
    <p:sldId id="280" r:id="rId36"/>
    <p:sldId id="281" r:id="rId37"/>
    <p:sldId id="403" r:id="rId38"/>
    <p:sldId id="424" r:id="rId39"/>
    <p:sldId id="283" r:id="rId40"/>
    <p:sldId id="422" r:id="rId41"/>
    <p:sldId id="451" r:id="rId42"/>
    <p:sldId id="426" r:id="rId43"/>
    <p:sldId id="462" r:id="rId44"/>
    <p:sldId id="286" r:id="rId45"/>
    <p:sldId id="288" r:id="rId46"/>
    <p:sldId id="290" r:id="rId47"/>
    <p:sldId id="291" r:id="rId48"/>
    <p:sldId id="427" r:id="rId49"/>
    <p:sldId id="428" r:id="rId50"/>
    <p:sldId id="292" r:id="rId51"/>
    <p:sldId id="439" r:id="rId52"/>
    <p:sldId id="409" r:id="rId53"/>
    <p:sldId id="293" r:id="rId54"/>
    <p:sldId id="294" r:id="rId55"/>
    <p:sldId id="296" r:id="rId56"/>
    <p:sldId id="429" r:id="rId57"/>
    <p:sldId id="298" r:id="rId58"/>
    <p:sldId id="299" r:id="rId59"/>
    <p:sldId id="300" r:id="rId60"/>
    <p:sldId id="445" r:id="rId61"/>
    <p:sldId id="404" r:id="rId62"/>
    <p:sldId id="301" r:id="rId63"/>
    <p:sldId id="302" r:id="rId64"/>
    <p:sldId id="453" r:id="rId65"/>
    <p:sldId id="303" r:id="rId66"/>
    <p:sldId id="305" r:id="rId67"/>
    <p:sldId id="405" r:id="rId68"/>
    <p:sldId id="466" r:id="rId69"/>
    <p:sldId id="306" r:id="rId70"/>
    <p:sldId id="392" r:id="rId71"/>
    <p:sldId id="307" r:id="rId72"/>
    <p:sldId id="440" r:id="rId73"/>
    <p:sldId id="308" r:id="rId74"/>
    <p:sldId id="310" r:id="rId75"/>
    <p:sldId id="311" r:id="rId76"/>
    <p:sldId id="312" r:id="rId77"/>
    <p:sldId id="313" r:id="rId78"/>
    <p:sldId id="434" r:id="rId79"/>
    <p:sldId id="314" r:id="rId80"/>
    <p:sldId id="317" r:id="rId81"/>
    <p:sldId id="435" r:id="rId82"/>
    <p:sldId id="454" r:id="rId83"/>
    <p:sldId id="318" r:id="rId84"/>
    <p:sldId id="319" r:id="rId85"/>
    <p:sldId id="320" r:id="rId86"/>
    <p:sldId id="321" r:id="rId87"/>
    <p:sldId id="322" r:id="rId88"/>
    <p:sldId id="323" r:id="rId89"/>
    <p:sldId id="393" r:id="rId90"/>
    <p:sldId id="406" r:id="rId91"/>
    <p:sldId id="325" r:id="rId92"/>
    <p:sldId id="412" r:id="rId93"/>
    <p:sldId id="413" r:id="rId94"/>
    <p:sldId id="410" r:id="rId95"/>
    <p:sldId id="411" r:id="rId96"/>
    <p:sldId id="326" r:id="rId97"/>
    <p:sldId id="327" r:id="rId98"/>
    <p:sldId id="394" r:id="rId99"/>
    <p:sldId id="329" r:id="rId100"/>
    <p:sldId id="348" r:id="rId101"/>
    <p:sldId id="349" r:id="rId102"/>
    <p:sldId id="350" r:id="rId103"/>
    <p:sldId id="351" r:id="rId104"/>
    <p:sldId id="442" r:id="rId105"/>
    <p:sldId id="458" r:id="rId106"/>
    <p:sldId id="352" r:id="rId107"/>
    <p:sldId id="353" r:id="rId108"/>
    <p:sldId id="354" r:id="rId109"/>
    <p:sldId id="395" r:id="rId110"/>
    <p:sldId id="355" r:id="rId111"/>
    <p:sldId id="356" r:id="rId112"/>
    <p:sldId id="396" r:id="rId113"/>
    <p:sldId id="398" r:id="rId114"/>
    <p:sldId id="360" r:id="rId115"/>
    <p:sldId id="359" r:id="rId116"/>
    <p:sldId id="397" r:id="rId117"/>
    <p:sldId id="361" r:id="rId118"/>
    <p:sldId id="414" r:id="rId119"/>
    <p:sldId id="415" r:id="rId120"/>
    <p:sldId id="365" r:id="rId121"/>
    <p:sldId id="363" r:id="rId122"/>
    <p:sldId id="364" r:id="rId123"/>
    <p:sldId id="416"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8000"/>
    <a:srgbClr val="000000"/>
    <a:srgbClr val="C3D69B"/>
    <a:srgbClr val="F2F2F2"/>
    <a:srgbClr val="CCFF33"/>
    <a:srgbClr val="CCFF66"/>
    <a:srgbClr val="CCFFCC"/>
    <a:srgbClr val="66FF66"/>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43" autoAdjust="0"/>
    <p:restoredTop sz="93750" autoAdjust="0"/>
  </p:normalViewPr>
  <p:slideViewPr>
    <p:cSldViewPr>
      <p:cViewPr varScale="1">
        <p:scale>
          <a:sx n="111" d="100"/>
          <a:sy n="111" d="100"/>
        </p:scale>
        <p:origin x="112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81" d="100"/>
          <a:sy n="81" d="100"/>
        </p:scale>
        <p:origin x="-208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721B00-6FC2-41C5-8CC8-B9EEA04C504C}" type="datetimeFigureOut">
              <a:rPr lang="en-US" smtClean="0"/>
              <a:pPr/>
              <a:t>12/22/2017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498FED-E309-4234-8533-7FE78C077757}" type="slidenum">
              <a:rPr lang="en-US" smtClean="0"/>
              <a:pPr/>
              <a:t>‹#›</a:t>
            </a:fld>
            <a:endParaRPr lang="en-US"/>
          </a:p>
        </p:txBody>
      </p:sp>
    </p:spTree>
    <p:extLst>
      <p:ext uri="{BB962C8B-B14F-4D97-AF65-F5344CB8AC3E}">
        <p14:creationId xmlns:p14="http://schemas.microsoft.com/office/powerpoint/2010/main" val="2654123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4F934-0B1F-4A2D-B327-660F7F58F120}" type="datetimeFigureOut">
              <a:rPr lang="en-US" smtClean="0"/>
              <a:pPr/>
              <a:t>12/22/2017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4592BD-A84E-44A3-8DF7-E6ED0C1DA784}" type="slidenum">
              <a:rPr lang="en-US" smtClean="0"/>
              <a:pPr/>
              <a:t>‹#›</a:t>
            </a:fld>
            <a:endParaRPr lang="en-US"/>
          </a:p>
        </p:txBody>
      </p:sp>
    </p:spTree>
    <p:extLst>
      <p:ext uri="{BB962C8B-B14F-4D97-AF65-F5344CB8AC3E}">
        <p14:creationId xmlns:p14="http://schemas.microsoft.com/office/powerpoint/2010/main" val="2170266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a:t>
            </a:fld>
            <a:endParaRPr lang="en-US"/>
          </a:p>
        </p:txBody>
      </p:sp>
    </p:spTree>
    <p:extLst>
      <p:ext uri="{BB962C8B-B14F-4D97-AF65-F5344CB8AC3E}">
        <p14:creationId xmlns:p14="http://schemas.microsoft.com/office/powerpoint/2010/main" val="1623645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12</a:t>
            </a:fld>
            <a:endParaRPr lang="en-US"/>
          </a:p>
        </p:txBody>
      </p:sp>
    </p:spTree>
    <p:extLst>
      <p:ext uri="{BB962C8B-B14F-4D97-AF65-F5344CB8AC3E}">
        <p14:creationId xmlns:p14="http://schemas.microsoft.com/office/powerpoint/2010/main" val="1032480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13</a:t>
            </a:fld>
            <a:endParaRPr lang="en-US"/>
          </a:p>
        </p:txBody>
      </p:sp>
    </p:spTree>
    <p:extLst>
      <p:ext uri="{BB962C8B-B14F-4D97-AF65-F5344CB8AC3E}">
        <p14:creationId xmlns:p14="http://schemas.microsoft.com/office/powerpoint/2010/main" val="103248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14</a:t>
            </a:fld>
            <a:endParaRPr lang="en-US"/>
          </a:p>
        </p:txBody>
      </p:sp>
    </p:spTree>
    <p:extLst>
      <p:ext uri="{BB962C8B-B14F-4D97-AF65-F5344CB8AC3E}">
        <p14:creationId xmlns:p14="http://schemas.microsoft.com/office/powerpoint/2010/main" val="53526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16</a:t>
            </a:fld>
            <a:endParaRPr lang="en-US"/>
          </a:p>
        </p:txBody>
      </p:sp>
    </p:spTree>
    <p:extLst>
      <p:ext uri="{BB962C8B-B14F-4D97-AF65-F5344CB8AC3E}">
        <p14:creationId xmlns:p14="http://schemas.microsoft.com/office/powerpoint/2010/main" val="535261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17</a:t>
            </a:fld>
            <a:endParaRPr lang="en-US"/>
          </a:p>
        </p:txBody>
      </p:sp>
    </p:spTree>
    <p:extLst>
      <p:ext uri="{BB962C8B-B14F-4D97-AF65-F5344CB8AC3E}">
        <p14:creationId xmlns:p14="http://schemas.microsoft.com/office/powerpoint/2010/main" val="535261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19</a:t>
            </a:fld>
            <a:endParaRPr lang="en-US"/>
          </a:p>
        </p:txBody>
      </p:sp>
    </p:spTree>
    <p:extLst>
      <p:ext uri="{BB962C8B-B14F-4D97-AF65-F5344CB8AC3E}">
        <p14:creationId xmlns:p14="http://schemas.microsoft.com/office/powerpoint/2010/main" val="156593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20</a:t>
            </a:fld>
            <a:endParaRPr lang="en-US"/>
          </a:p>
        </p:txBody>
      </p:sp>
    </p:spTree>
    <p:extLst>
      <p:ext uri="{BB962C8B-B14F-4D97-AF65-F5344CB8AC3E}">
        <p14:creationId xmlns:p14="http://schemas.microsoft.com/office/powerpoint/2010/main" val="1565933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22</a:t>
            </a:fld>
            <a:endParaRPr lang="en-US"/>
          </a:p>
        </p:txBody>
      </p:sp>
    </p:spTree>
    <p:extLst>
      <p:ext uri="{BB962C8B-B14F-4D97-AF65-F5344CB8AC3E}">
        <p14:creationId xmlns:p14="http://schemas.microsoft.com/office/powerpoint/2010/main" val="93872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23</a:t>
            </a:fld>
            <a:endParaRPr lang="en-US"/>
          </a:p>
        </p:txBody>
      </p:sp>
    </p:spTree>
    <p:extLst>
      <p:ext uri="{BB962C8B-B14F-4D97-AF65-F5344CB8AC3E}">
        <p14:creationId xmlns:p14="http://schemas.microsoft.com/office/powerpoint/2010/main" val="2882055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24</a:t>
            </a:fld>
            <a:endParaRPr lang="en-US"/>
          </a:p>
        </p:txBody>
      </p:sp>
    </p:spTree>
    <p:extLst>
      <p:ext uri="{BB962C8B-B14F-4D97-AF65-F5344CB8AC3E}">
        <p14:creationId xmlns:p14="http://schemas.microsoft.com/office/powerpoint/2010/main" val="334544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3</a:t>
            </a:fld>
            <a:endParaRPr lang="en-US"/>
          </a:p>
        </p:txBody>
      </p:sp>
    </p:spTree>
    <p:extLst>
      <p:ext uri="{BB962C8B-B14F-4D97-AF65-F5344CB8AC3E}">
        <p14:creationId xmlns:p14="http://schemas.microsoft.com/office/powerpoint/2010/main" val="860516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25</a:t>
            </a:fld>
            <a:endParaRPr lang="en-US"/>
          </a:p>
        </p:txBody>
      </p:sp>
    </p:spTree>
    <p:extLst>
      <p:ext uri="{BB962C8B-B14F-4D97-AF65-F5344CB8AC3E}">
        <p14:creationId xmlns:p14="http://schemas.microsoft.com/office/powerpoint/2010/main" val="515978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26</a:t>
            </a:fld>
            <a:endParaRPr lang="en-US"/>
          </a:p>
        </p:txBody>
      </p:sp>
    </p:spTree>
    <p:extLst>
      <p:ext uri="{BB962C8B-B14F-4D97-AF65-F5344CB8AC3E}">
        <p14:creationId xmlns:p14="http://schemas.microsoft.com/office/powerpoint/2010/main" val="515978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27</a:t>
            </a:fld>
            <a:endParaRPr lang="en-US"/>
          </a:p>
        </p:txBody>
      </p:sp>
    </p:spTree>
    <p:extLst>
      <p:ext uri="{BB962C8B-B14F-4D97-AF65-F5344CB8AC3E}">
        <p14:creationId xmlns:p14="http://schemas.microsoft.com/office/powerpoint/2010/main" val="2982599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28</a:t>
            </a:fld>
            <a:endParaRPr lang="en-US"/>
          </a:p>
        </p:txBody>
      </p:sp>
    </p:spTree>
    <p:extLst>
      <p:ext uri="{BB962C8B-B14F-4D97-AF65-F5344CB8AC3E}">
        <p14:creationId xmlns:p14="http://schemas.microsoft.com/office/powerpoint/2010/main" val="2045378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29</a:t>
            </a:fld>
            <a:endParaRPr lang="en-US"/>
          </a:p>
        </p:txBody>
      </p:sp>
    </p:spTree>
    <p:extLst>
      <p:ext uri="{BB962C8B-B14F-4D97-AF65-F5344CB8AC3E}">
        <p14:creationId xmlns:p14="http://schemas.microsoft.com/office/powerpoint/2010/main" val="3289408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30</a:t>
            </a:fld>
            <a:endParaRPr lang="en-US"/>
          </a:p>
        </p:txBody>
      </p:sp>
    </p:spTree>
    <p:extLst>
      <p:ext uri="{BB962C8B-B14F-4D97-AF65-F5344CB8AC3E}">
        <p14:creationId xmlns:p14="http://schemas.microsoft.com/office/powerpoint/2010/main" val="2542023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31</a:t>
            </a:fld>
            <a:endParaRPr lang="en-US"/>
          </a:p>
        </p:txBody>
      </p:sp>
    </p:spTree>
    <p:extLst>
      <p:ext uri="{BB962C8B-B14F-4D97-AF65-F5344CB8AC3E}">
        <p14:creationId xmlns:p14="http://schemas.microsoft.com/office/powerpoint/2010/main" val="3667267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32</a:t>
            </a:fld>
            <a:endParaRPr lang="en-US"/>
          </a:p>
        </p:txBody>
      </p:sp>
    </p:spTree>
    <p:extLst>
      <p:ext uri="{BB962C8B-B14F-4D97-AF65-F5344CB8AC3E}">
        <p14:creationId xmlns:p14="http://schemas.microsoft.com/office/powerpoint/2010/main" val="2645375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33</a:t>
            </a:fld>
            <a:endParaRPr lang="en-US"/>
          </a:p>
        </p:txBody>
      </p:sp>
    </p:spTree>
    <p:extLst>
      <p:ext uri="{BB962C8B-B14F-4D97-AF65-F5344CB8AC3E}">
        <p14:creationId xmlns:p14="http://schemas.microsoft.com/office/powerpoint/2010/main" val="1026917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34</a:t>
            </a:fld>
            <a:endParaRPr lang="en-US"/>
          </a:p>
        </p:txBody>
      </p:sp>
    </p:spTree>
    <p:extLst>
      <p:ext uri="{BB962C8B-B14F-4D97-AF65-F5344CB8AC3E}">
        <p14:creationId xmlns:p14="http://schemas.microsoft.com/office/powerpoint/2010/main" val="2943330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4</a:t>
            </a:fld>
            <a:endParaRPr lang="en-US"/>
          </a:p>
        </p:txBody>
      </p:sp>
    </p:spTree>
    <p:extLst>
      <p:ext uri="{BB962C8B-B14F-4D97-AF65-F5344CB8AC3E}">
        <p14:creationId xmlns:p14="http://schemas.microsoft.com/office/powerpoint/2010/main" val="860516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35</a:t>
            </a:fld>
            <a:endParaRPr lang="en-US"/>
          </a:p>
        </p:txBody>
      </p:sp>
    </p:spTree>
    <p:extLst>
      <p:ext uri="{BB962C8B-B14F-4D97-AF65-F5344CB8AC3E}">
        <p14:creationId xmlns:p14="http://schemas.microsoft.com/office/powerpoint/2010/main" val="738244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38</a:t>
            </a:fld>
            <a:endParaRPr lang="en-US"/>
          </a:p>
        </p:txBody>
      </p:sp>
    </p:spTree>
    <p:extLst>
      <p:ext uri="{BB962C8B-B14F-4D97-AF65-F5344CB8AC3E}">
        <p14:creationId xmlns:p14="http://schemas.microsoft.com/office/powerpoint/2010/main" val="2102684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39</a:t>
            </a:fld>
            <a:endParaRPr lang="en-US"/>
          </a:p>
        </p:txBody>
      </p:sp>
    </p:spTree>
    <p:extLst>
      <p:ext uri="{BB962C8B-B14F-4D97-AF65-F5344CB8AC3E}">
        <p14:creationId xmlns:p14="http://schemas.microsoft.com/office/powerpoint/2010/main" val="2102684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43</a:t>
            </a:fld>
            <a:endParaRPr lang="en-US"/>
          </a:p>
        </p:txBody>
      </p:sp>
    </p:spTree>
    <p:extLst>
      <p:ext uri="{BB962C8B-B14F-4D97-AF65-F5344CB8AC3E}">
        <p14:creationId xmlns:p14="http://schemas.microsoft.com/office/powerpoint/2010/main" val="3828742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44</a:t>
            </a:fld>
            <a:endParaRPr lang="en-US"/>
          </a:p>
        </p:txBody>
      </p:sp>
    </p:spTree>
    <p:extLst>
      <p:ext uri="{BB962C8B-B14F-4D97-AF65-F5344CB8AC3E}">
        <p14:creationId xmlns:p14="http://schemas.microsoft.com/office/powerpoint/2010/main" val="3073399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45</a:t>
            </a:fld>
            <a:endParaRPr lang="en-US"/>
          </a:p>
        </p:txBody>
      </p:sp>
    </p:spTree>
    <p:extLst>
      <p:ext uri="{BB962C8B-B14F-4D97-AF65-F5344CB8AC3E}">
        <p14:creationId xmlns:p14="http://schemas.microsoft.com/office/powerpoint/2010/main" val="3600859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46</a:t>
            </a:fld>
            <a:endParaRPr lang="en-US"/>
          </a:p>
        </p:txBody>
      </p:sp>
    </p:spTree>
    <p:extLst>
      <p:ext uri="{BB962C8B-B14F-4D97-AF65-F5344CB8AC3E}">
        <p14:creationId xmlns:p14="http://schemas.microsoft.com/office/powerpoint/2010/main" val="2460441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49</a:t>
            </a:fld>
            <a:endParaRPr lang="en-US"/>
          </a:p>
        </p:txBody>
      </p:sp>
    </p:spTree>
    <p:extLst>
      <p:ext uri="{BB962C8B-B14F-4D97-AF65-F5344CB8AC3E}">
        <p14:creationId xmlns:p14="http://schemas.microsoft.com/office/powerpoint/2010/main" val="3119592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50</a:t>
            </a:fld>
            <a:endParaRPr lang="en-US"/>
          </a:p>
        </p:txBody>
      </p:sp>
    </p:spTree>
    <p:extLst>
      <p:ext uri="{BB962C8B-B14F-4D97-AF65-F5344CB8AC3E}">
        <p14:creationId xmlns:p14="http://schemas.microsoft.com/office/powerpoint/2010/main" val="3119592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52</a:t>
            </a:fld>
            <a:endParaRPr lang="en-US"/>
          </a:p>
        </p:txBody>
      </p:sp>
    </p:spTree>
    <p:extLst>
      <p:ext uri="{BB962C8B-B14F-4D97-AF65-F5344CB8AC3E}">
        <p14:creationId xmlns:p14="http://schemas.microsoft.com/office/powerpoint/2010/main" val="395871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5</a:t>
            </a:fld>
            <a:endParaRPr lang="en-US"/>
          </a:p>
        </p:txBody>
      </p:sp>
    </p:spTree>
    <p:extLst>
      <p:ext uri="{BB962C8B-B14F-4D97-AF65-F5344CB8AC3E}">
        <p14:creationId xmlns:p14="http://schemas.microsoft.com/office/powerpoint/2010/main" val="860516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53</a:t>
            </a:fld>
            <a:endParaRPr lang="en-US"/>
          </a:p>
        </p:txBody>
      </p:sp>
    </p:spTree>
    <p:extLst>
      <p:ext uri="{BB962C8B-B14F-4D97-AF65-F5344CB8AC3E}">
        <p14:creationId xmlns:p14="http://schemas.microsoft.com/office/powerpoint/2010/main" val="1631202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54</a:t>
            </a:fld>
            <a:endParaRPr lang="en-US"/>
          </a:p>
        </p:txBody>
      </p:sp>
    </p:spTree>
    <p:extLst>
      <p:ext uri="{BB962C8B-B14F-4D97-AF65-F5344CB8AC3E}">
        <p14:creationId xmlns:p14="http://schemas.microsoft.com/office/powerpoint/2010/main" val="187386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55</a:t>
            </a:fld>
            <a:endParaRPr lang="en-US"/>
          </a:p>
        </p:txBody>
      </p:sp>
    </p:spTree>
    <p:extLst>
      <p:ext uri="{BB962C8B-B14F-4D97-AF65-F5344CB8AC3E}">
        <p14:creationId xmlns:p14="http://schemas.microsoft.com/office/powerpoint/2010/main" val="1873868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56</a:t>
            </a:fld>
            <a:endParaRPr lang="en-US"/>
          </a:p>
        </p:txBody>
      </p:sp>
    </p:spTree>
    <p:extLst>
      <p:ext uri="{BB962C8B-B14F-4D97-AF65-F5344CB8AC3E}">
        <p14:creationId xmlns:p14="http://schemas.microsoft.com/office/powerpoint/2010/main" val="1100099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57</a:t>
            </a:fld>
            <a:endParaRPr lang="en-US"/>
          </a:p>
        </p:txBody>
      </p:sp>
    </p:spTree>
    <p:extLst>
      <p:ext uri="{BB962C8B-B14F-4D97-AF65-F5344CB8AC3E}">
        <p14:creationId xmlns:p14="http://schemas.microsoft.com/office/powerpoint/2010/main" val="756610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58</a:t>
            </a:fld>
            <a:endParaRPr lang="en-US"/>
          </a:p>
        </p:txBody>
      </p:sp>
    </p:spTree>
    <p:extLst>
      <p:ext uri="{BB962C8B-B14F-4D97-AF65-F5344CB8AC3E}">
        <p14:creationId xmlns:p14="http://schemas.microsoft.com/office/powerpoint/2010/main" val="2931206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60</a:t>
            </a:fld>
            <a:endParaRPr lang="en-US"/>
          </a:p>
        </p:txBody>
      </p:sp>
    </p:spTree>
    <p:extLst>
      <p:ext uri="{BB962C8B-B14F-4D97-AF65-F5344CB8AC3E}">
        <p14:creationId xmlns:p14="http://schemas.microsoft.com/office/powerpoint/2010/main" val="263446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61</a:t>
            </a:fld>
            <a:endParaRPr lang="en-US"/>
          </a:p>
        </p:txBody>
      </p:sp>
    </p:spTree>
    <p:extLst>
      <p:ext uri="{BB962C8B-B14F-4D97-AF65-F5344CB8AC3E}">
        <p14:creationId xmlns:p14="http://schemas.microsoft.com/office/powerpoint/2010/main" val="263446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62</a:t>
            </a:fld>
            <a:endParaRPr lang="en-US"/>
          </a:p>
        </p:txBody>
      </p:sp>
    </p:spTree>
    <p:extLst>
      <p:ext uri="{BB962C8B-B14F-4D97-AF65-F5344CB8AC3E}">
        <p14:creationId xmlns:p14="http://schemas.microsoft.com/office/powerpoint/2010/main" val="3845540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63</a:t>
            </a:fld>
            <a:endParaRPr lang="en-US"/>
          </a:p>
        </p:txBody>
      </p:sp>
    </p:spTree>
    <p:extLst>
      <p:ext uri="{BB962C8B-B14F-4D97-AF65-F5344CB8AC3E}">
        <p14:creationId xmlns:p14="http://schemas.microsoft.com/office/powerpoint/2010/main" val="1551745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a:t>
            </a:fld>
            <a:endParaRPr lang="en-US"/>
          </a:p>
        </p:txBody>
      </p:sp>
    </p:spTree>
    <p:extLst>
      <p:ext uri="{BB962C8B-B14F-4D97-AF65-F5344CB8AC3E}">
        <p14:creationId xmlns:p14="http://schemas.microsoft.com/office/powerpoint/2010/main" val="860516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64</a:t>
            </a:fld>
            <a:endParaRPr lang="en-US"/>
          </a:p>
        </p:txBody>
      </p:sp>
    </p:spTree>
    <p:extLst>
      <p:ext uri="{BB962C8B-B14F-4D97-AF65-F5344CB8AC3E}">
        <p14:creationId xmlns:p14="http://schemas.microsoft.com/office/powerpoint/2010/main" val="33115888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65</a:t>
            </a:fld>
            <a:endParaRPr lang="en-US"/>
          </a:p>
        </p:txBody>
      </p:sp>
    </p:spTree>
    <p:extLst>
      <p:ext uri="{BB962C8B-B14F-4D97-AF65-F5344CB8AC3E}">
        <p14:creationId xmlns:p14="http://schemas.microsoft.com/office/powerpoint/2010/main" val="1696499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68</a:t>
            </a:fld>
            <a:endParaRPr lang="en-US"/>
          </a:p>
        </p:txBody>
      </p:sp>
    </p:spTree>
    <p:extLst>
      <p:ext uri="{BB962C8B-B14F-4D97-AF65-F5344CB8AC3E}">
        <p14:creationId xmlns:p14="http://schemas.microsoft.com/office/powerpoint/2010/main" val="2879665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69</a:t>
            </a:fld>
            <a:endParaRPr lang="en-US"/>
          </a:p>
        </p:txBody>
      </p:sp>
    </p:spTree>
    <p:extLst>
      <p:ext uri="{BB962C8B-B14F-4D97-AF65-F5344CB8AC3E}">
        <p14:creationId xmlns:p14="http://schemas.microsoft.com/office/powerpoint/2010/main" val="94082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70</a:t>
            </a:fld>
            <a:endParaRPr lang="en-US"/>
          </a:p>
        </p:txBody>
      </p:sp>
    </p:spTree>
    <p:extLst>
      <p:ext uri="{BB962C8B-B14F-4D97-AF65-F5344CB8AC3E}">
        <p14:creationId xmlns:p14="http://schemas.microsoft.com/office/powerpoint/2010/main" val="940823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71</a:t>
            </a:fld>
            <a:endParaRPr lang="en-US"/>
          </a:p>
        </p:txBody>
      </p:sp>
    </p:spTree>
    <p:extLst>
      <p:ext uri="{BB962C8B-B14F-4D97-AF65-F5344CB8AC3E}">
        <p14:creationId xmlns:p14="http://schemas.microsoft.com/office/powerpoint/2010/main" val="15517455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72</a:t>
            </a:fld>
            <a:endParaRPr lang="en-US"/>
          </a:p>
        </p:txBody>
      </p:sp>
    </p:spTree>
    <p:extLst>
      <p:ext uri="{BB962C8B-B14F-4D97-AF65-F5344CB8AC3E}">
        <p14:creationId xmlns:p14="http://schemas.microsoft.com/office/powerpoint/2010/main" val="15517455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73</a:t>
            </a:fld>
            <a:endParaRPr lang="en-US"/>
          </a:p>
        </p:txBody>
      </p:sp>
    </p:spTree>
    <p:extLst>
      <p:ext uri="{BB962C8B-B14F-4D97-AF65-F5344CB8AC3E}">
        <p14:creationId xmlns:p14="http://schemas.microsoft.com/office/powerpoint/2010/main" val="9449734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74</a:t>
            </a:fld>
            <a:endParaRPr lang="en-US"/>
          </a:p>
        </p:txBody>
      </p:sp>
    </p:spTree>
    <p:extLst>
      <p:ext uri="{BB962C8B-B14F-4D97-AF65-F5344CB8AC3E}">
        <p14:creationId xmlns:p14="http://schemas.microsoft.com/office/powerpoint/2010/main" val="1840185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a:t>
            </a:fld>
            <a:endParaRPr lang="en-US"/>
          </a:p>
        </p:txBody>
      </p:sp>
    </p:spTree>
    <p:extLst>
      <p:ext uri="{BB962C8B-B14F-4D97-AF65-F5344CB8AC3E}">
        <p14:creationId xmlns:p14="http://schemas.microsoft.com/office/powerpoint/2010/main" val="21656036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75</a:t>
            </a:fld>
            <a:endParaRPr lang="en-US"/>
          </a:p>
        </p:txBody>
      </p:sp>
    </p:spTree>
    <p:extLst>
      <p:ext uri="{BB962C8B-B14F-4D97-AF65-F5344CB8AC3E}">
        <p14:creationId xmlns:p14="http://schemas.microsoft.com/office/powerpoint/2010/main" val="1295829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76</a:t>
            </a:fld>
            <a:endParaRPr lang="en-US"/>
          </a:p>
        </p:txBody>
      </p:sp>
    </p:spTree>
    <p:extLst>
      <p:ext uri="{BB962C8B-B14F-4D97-AF65-F5344CB8AC3E}">
        <p14:creationId xmlns:p14="http://schemas.microsoft.com/office/powerpoint/2010/main" val="1240445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77</a:t>
            </a:fld>
            <a:endParaRPr lang="en-US"/>
          </a:p>
        </p:txBody>
      </p:sp>
    </p:spTree>
    <p:extLst>
      <p:ext uri="{BB962C8B-B14F-4D97-AF65-F5344CB8AC3E}">
        <p14:creationId xmlns:p14="http://schemas.microsoft.com/office/powerpoint/2010/main" val="124044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78</a:t>
            </a:fld>
            <a:endParaRPr lang="en-US"/>
          </a:p>
        </p:txBody>
      </p:sp>
    </p:spTree>
    <p:extLst>
      <p:ext uri="{BB962C8B-B14F-4D97-AF65-F5344CB8AC3E}">
        <p14:creationId xmlns:p14="http://schemas.microsoft.com/office/powerpoint/2010/main" val="38901783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79</a:t>
            </a:fld>
            <a:endParaRPr lang="en-US"/>
          </a:p>
        </p:txBody>
      </p:sp>
    </p:spTree>
    <p:extLst>
      <p:ext uri="{BB962C8B-B14F-4D97-AF65-F5344CB8AC3E}">
        <p14:creationId xmlns:p14="http://schemas.microsoft.com/office/powerpoint/2010/main" val="3229876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80</a:t>
            </a:fld>
            <a:endParaRPr lang="en-US"/>
          </a:p>
        </p:txBody>
      </p:sp>
    </p:spTree>
    <p:extLst>
      <p:ext uri="{BB962C8B-B14F-4D97-AF65-F5344CB8AC3E}">
        <p14:creationId xmlns:p14="http://schemas.microsoft.com/office/powerpoint/2010/main" val="13943645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81</a:t>
            </a:fld>
            <a:endParaRPr lang="en-US"/>
          </a:p>
        </p:txBody>
      </p:sp>
    </p:spTree>
    <p:extLst>
      <p:ext uri="{BB962C8B-B14F-4D97-AF65-F5344CB8AC3E}">
        <p14:creationId xmlns:p14="http://schemas.microsoft.com/office/powerpoint/2010/main" val="13943645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82</a:t>
            </a:fld>
            <a:endParaRPr lang="en-US"/>
          </a:p>
        </p:txBody>
      </p:sp>
    </p:spTree>
    <p:extLst>
      <p:ext uri="{BB962C8B-B14F-4D97-AF65-F5344CB8AC3E}">
        <p14:creationId xmlns:p14="http://schemas.microsoft.com/office/powerpoint/2010/main" val="1394364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83</a:t>
            </a:fld>
            <a:endParaRPr lang="en-US"/>
          </a:p>
        </p:txBody>
      </p:sp>
    </p:spTree>
    <p:extLst>
      <p:ext uri="{BB962C8B-B14F-4D97-AF65-F5344CB8AC3E}">
        <p14:creationId xmlns:p14="http://schemas.microsoft.com/office/powerpoint/2010/main" val="30546005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84</a:t>
            </a:fld>
            <a:endParaRPr lang="en-US"/>
          </a:p>
        </p:txBody>
      </p:sp>
    </p:spTree>
    <p:extLst>
      <p:ext uri="{BB962C8B-B14F-4D97-AF65-F5344CB8AC3E}">
        <p14:creationId xmlns:p14="http://schemas.microsoft.com/office/powerpoint/2010/main" val="2688822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9</a:t>
            </a:fld>
            <a:endParaRPr lang="en-US"/>
          </a:p>
        </p:txBody>
      </p:sp>
    </p:spTree>
    <p:extLst>
      <p:ext uri="{BB962C8B-B14F-4D97-AF65-F5344CB8AC3E}">
        <p14:creationId xmlns:p14="http://schemas.microsoft.com/office/powerpoint/2010/main" val="649379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85</a:t>
            </a:fld>
            <a:endParaRPr lang="en-US"/>
          </a:p>
        </p:txBody>
      </p:sp>
    </p:spTree>
    <p:extLst>
      <p:ext uri="{BB962C8B-B14F-4D97-AF65-F5344CB8AC3E}">
        <p14:creationId xmlns:p14="http://schemas.microsoft.com/office/powerpoint/2010/main" val="26888224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86</a:t>
            </a:fld>
            <a:endParaRPr lang="en-US"/>
          </a:p>
        </p:txBody>
      </p:sp>
    </p:spTree>
    <p:extLst>
      <p:ext uri="{BB962C8B-B14F-4D97-AF65-F5344CB8AC3E}">
        <p14:creationId xmlns:p14="http://schemas.microsoft.com/office/powerpoint/2010/main" val="2688822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87</a:t>
            </a:fld>
            <a:endParaRPr lang="en-US"/>
          </a:p>
        </p:txBody>
      </p:sp>
    </p:spTree>
    <p:extLst>
      <p:ext uri="{BB962C8B-B14F-4D97-AF65-F5344CB8AC3E}">
        <p14:creationId xmlns:p14="http://schemas.microsoft.com/office/powerpoint/2010/main" val="2688822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88</a:t>
            </a:fld>
            <a:endParaRPr lang="en-US"/>
          </a:p>
        </p:txBody>
      </p:sp>
    </p:spTree>
    <p:extLst>
      <p:ext uri="{BB962C8B-B14F-4D97-AF65-F5344CB8AC3E}">
        <p14:creationId xmlns:p14="http://schemas.microsoft.com/office/powerpoint/2010/main" val="1394014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89</a:t>
            </a:fld>
            <a:endParaRPr lang="en-US"/>
          </a:p>
        </p:txBody>
      </p:sp>
    </p:spTree>
    <p:extLst>
      <p:ext uri="{BB962C8B-B14F-4D97-AF65-F5344CB8AC3E}">
        <p14:creationId xmlns:p14="http://schemas.microsoft.com/office/powerpoint/2010/main" val="1394014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90</a:t>
            </a:fld>
            <a:endParaRPr lang="en-US"/>
          </a:p>
        </p:txBody>
      </p:sp>
    </p:spTree>
    <p:extLst>
      <p:ext uri="{BB962C8B-B14F-4D97-AF65-F5344CB8AC3E}">
        <p14:creationId xmlns:p14="http://schemas.microsoft.com/office/powerpoint/2010/main" val="26888224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91</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95</a:t>
            </a:fld>
            <a:endParaRPr lang="en-US"/>
          </a:p>
        </p:txBody>
      </p:sp>
    </p:spTree>
    <p:extLst>
      <p:ext uri="{BB962C8B-B14F-4D97-AF65-F5344CB8AC3E}">
        <p14:creationId xmlns:p14="http://schemas.microsoft.com/office/powerpoint/2010/main" val="2688822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96</a:t>
            </a:fld>
            <a:endParaRPr lang="en-US"/>
          </a:p>
        </p:txBody>
      </p:sp>
    </p:spTree>
    <p:extLst>
      <p:ext uri="{BB962C8B-B14F-4D97-AF65-F5344CB8AC3E}">
        <p14:creationId xmlns:p14="http://schemas.microsoft.com/office/powerpoint/2010/main" val="23319998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98</a:t>
            </a:fld>
            <a:endParaRPr lang="en-US"/>
          </a:p>
        </p:txBody>
      </p:sp>
    </p:spTree>
    <p:extLst>
      <p:ext uri="{BB962C8B-B14F-4D97-AF65-F5344CB8AC3E}">
        <p14:creationId xmlns:p14="http://schemas.microsoft.com/office/powerpoint/2010/main" val="2688822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10</a:t>
            </a:fld>
            <a:endParaRPr lang="en-US"/>
          </a:p>
        </p:txBody>
      </p:sp>
    </p:spTree>
    <p:extLst>
      <p:ext uri="{BB962C8B-B14F-4D97-AF65-F5344CB8AC3E}">
        <p14:creationId xmlns:p14="http://schemas.microsoft.com/office/powerpoint/2010/main" val="31416961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99</a:t>
            </a:fld>
            <a:endParaRPr lang="en-US"/>
          </a:p>
        </p:txBody>
      </p:sp>
    </p:spTree>
    <p:extLst>
      <p:ext uri="{BB962C8B-B14F-4D97-AF65-F5344CB8AC3E}">
        <p14:creationId xmlns:p14="http://schemas.microsoft.com/office/powerpoint/2010/main" val="27262735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100</a:t>
            </a:fld>
            <a:endParaRPr lang="en-US"/>
          </a:p>
        </p:txBody>
      </p:sp>
    </p:spTree>
    <p:extLst>
      <p:ext uri="{BB962C8B-B14F-4D97-AF65-F5344CB8AC3E}">
        <p14:creationId xmlns:p14="http://schemas.microsoft.com/office/powerpoint/2010/main" val="9664454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101</a:t>
            </a:fld>
            <a:endParaRPr lang="en-US"/>
          </a:p>
        </p:txBody>
      </p:sp>
    </p:spTree>
    <p:extLst>
      <p:ext uri="{BB962C8B-B14F-4D97-AF65-F5344CB8AC3E}">
        <p14:creationId xmlns:p14="http://schemas.microsoft.com/office/powerpoint/2010/main" val="28932581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102</a:t>
            </a:fld>
            <a:endParaRPr lang="en-US"/>
          </a:p>
        </p:txBody>
      </p:sp>
    </p:spTree>
    <p:extLst>
      <p:ext uri="{BB962C8B-B14F-4D97-AF65-F5344CB8AC3E}">
        <p14:creationId xmlns:p14="http://schemas.microsoft.com/office/powerpoint/2010/main" val="14982089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103</a:t>
            </a:fld>
            <a:endParaRPr lang="en-US"/>
          </a:p>
        </p:txBody>
      </p:sp>
    </p:spTree>
    <p:extLst>
      <p:ext uri="{BB962C8B-B14F-4D97-AF65-F5344CB8AC3E}">
        <p14:creationId xmlns:p14="http://schemas.microsoft.com/office/powerpoint/2010/main" val="14982089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105</a:t>
            </a:fld>
            <a:endParaRPr lang="en-US"/>
          </a:p>
        </p:txBody>
      </p:sp>
    </p:spTree>
    <p:extLst>
      <p:ext uri="{BB962C8B-B14F-4D97-AF65-F5344CB8AC3E}">
        <p14:creationId xmlns:p14="http://schemas.microsoft.com/office/powerpoint/2010/main" val="24038190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107</a:t>
            </a:fld>
            <a:endParaRPr lang="en-US"/>
          </a:p>
        </p:txBody>
      </p:sp>
    </p:spTree>
    <p:extLst>
      <p:ext uri="{BB962C8B-B14F-4D97-AF65-F5344CB8AC3E}">
        <p14:creationId xmlns:p14="http://schemas.microsoft.com/office/powerpoint/2010/main" val="39875513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109</a:t>
            </a:fld>
            <a:endParaRPr lang="en-US"/>
          </a:p>
        </p:txBody>
      </p:sp>
    </p:spTree>
    <p:extLst>
      <p:ext uri="{BB962C8B-B14F-4D97-AF65-F5344CB8AC3E}">
        <p14:creationId xmlns:p14="http://schemas.microsoft.com/office/powerpoint/2010/main" val="18522952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110</a:t>
            </a:fld>
            <a:endParaRPr lang="en-US"/>
          </a:p>
        </p:txBody>
      </p:sp>
    </p:spTree>
    <p:extLst>
      <p:ext uri="{BB962C8B-B14F-4D97-AF65-F5344CB8AC3E}">
        <p14:creationId xmlns:p14="http://schemas.microsoft.com/office/powerpoint/2010/main" val="13642232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111</a:t>
            </a:fld>
            <a:endParaRPr lang="en-US"/>
          </a:p>
        </p:txBody>
      </p:sp>
    </p:spTree>
    <p:extLst>
      <p:ext uri="{BB962C8B-B14F-4D97-AF65-F5344CB8AC3E}">
        <p14:creationId xmlns:p14="http://schemas.microsoft.com/office/powerpoint/2010/main" val="2094199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11</a:t>
            </a:fld>
            <a:endParaRPr lang="en-US"/>
          </a:p>
        </p:txBody>
      </p:sp>
    </p:spTree>
    <p:extLst>
      <p:ext uri="{BB962C8B-B14F-4D97-AF65-F5344CB8AC3E}">
        <p14:creationId xmlns:p14="http://schemas.microsoft.com/office/powerpoint/2010/main" val="21656036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112</a:t>
            </a:fld>
            <a:endParaRPr lang="en-US"/>
          </a:p>
        </p:txBody>
      </p:sp>
    </p:spTree>
    <p:extLst>
      <p:ext uri="{BB962C8B-B14F-4D97-AF65-F5344CB8AC3E}">
        <p14:creationId xmlns:p14="http://schemas.microsoft.com/office/powerpoint/2010/main" val="35069533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113</a:t>
            </a:fld>
            <a:endParaRPr lang="en-US"/>
          </a:p>
        </p:txBody>
      </p:sp>
    </p:spTree>
    <p:extLst>
      <p:ext uri="{BB962C8B-B14F-4D97-AF65-F5344CB8AC3E}">
        <p14:creationId xmlns:p14="http://schemas.microsoft.com/office/powerpoint/2010/main" val="35069533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114</a:t>
            </a:fld>
            <a:endParaRPr lang="en-US"/>
          </a:p>
        </p:txBody>
      </p:sp>
    </p:spTree>
    <p:extLst>
      <p:ext uri="{BB962C8B-B14F-4D97-AF65-F5344CB8AC3E}">
        <p14:creationId xmlns:p14="http://schemas.microsoft.com/office/powerpoint/2010/main" val="29090032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115</a:t>
            </a:fld>
            <a:endParaRPr lang="en-US"/>
          </a:p>
        </p:txBody>
      </p:sp>
    </p:spTree>
    <p:extLst>
      <p:ext uri="{BB962C8B-B14F-4D97-AF65-F5344CB8AC3E}">
        <p14:creationId xmlns:p14="http://schemas.microsoft.com/office/powerpoint/2010/main" val="29090032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4592BD-A84E-44A3-8DF7-E6ED0C1DA784}" type="slidenum">
              <a:rPr lang="en-US" smtClean="0"/>
              <a:pPr/>
              <a:t>120</a:t>
            </a:fld>
            <a:endParaRPr lang="en-US"/>
          </a:p>
        </p:txBody>
      </p:sp>
    </p:spTree>
    <p:extLst>
      <p:ext uri="{BB962C8B-B14F-4D97-AF65-F5344CB8AC3E}">
        <p14:creationId xmlns:p14="http://schemas.microsoft.com/office/powerpoint/2010/main" val="2685781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grpSp>
        <p:nvGrpSpPr>
          <p:cNvPr id="12" name="群組 11"/>
          <p:cNvGrpSpPr/>
          <p:nvPr userDrawn="1"/>
        </p:nvGrpSpPr>
        <p:grpSpPr>
          <a:xfrm>
            <a:off x="0" y="0"/>
            <a:ext cx="9144000" cy="5157192"/>
            <a:chOff x="0" y="0"/>
            <a:chExt cx="9144000" cy="5157192"/>
          </a:xfrm>
        </p:grpSpPr>
        <p:pic>
          <p:nvPicPr>
            <p:cNvPr id="13" name="Picture 3" descr="C:\Users\Bill\Desktop\shutterstock_23529625_s.jpg"/>
            <p:cNvPicPr>
              <a:picLocks noChangeAspect="1" noChangeArrowheads="1"/>
            </p:cNvPicPr>
            <p:nvPr userDrawn="1"/>
          </p:nvPicPr>
          <p:blipFill>
            <a:blip r:embed="rId2" cstate="email">
              <a:duotone>
                <a:prstClr val="black"/>
                <a:schemeClr val="tx2">
                  <a:lumMod val="60000"/>
                  <a:lumOff val="40000"/>
                  <a:tint val="45000"/>
                  <a:satMod val="400000"/>
                </a:schemeClr>
              </a:duotone>
              <a:extLst>
                <a:ext uri="{28A0092B-C50C-407E-A947-70E740481C1C}">
                  <a14:useLocalDpi xmlns:a14="http://schemas.microsoft.com/office/drawing/2010/main"/>
                </a:ext>
              </a:extLst>
            </a:blip>
            <a:srcRect/>
            <a:stretch>
              <a:fillRect/>
            </a:stretch>
          </p:blipFill>
          <p:spPr bwMode="auto">
            <a:xfrm>
              <a:off x="0" y="0"/>
              <a:ext cx="9144000" cy="5157192"/>
            </a:xfrm>
            <a:prstGeom prst="rect">
              <a:avLst/>
            </a:prstGeom>
            <a:noFill/>
          </p:spPr>
        </p:pic>
        <p:sp>
          <p:nvSpPr>
            <p:cNvPr id="14" name="矩形 13"/>
            <p:cNvSpPr/>
            <p:nvPr userDrawn="1"/>
          </p:nvSpPr>
          <p:spPr>
            <a:xfrm flipV="1">
              <a:off x="0" y="3645024"/>
              <a:ext cx="9144000" cy="1512168"/>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userDrawn="1"/>
          </p:nvSpPr>
          <p:spPr>
            <a:xfrm>
              <a:off x="0" y="0"/>
              <a:ext cx="9144000" cy="1628800"/>
            </a:xfrm>
            <a:prstGeom prst="rect">
              <a:avLst/>
            </a:prstGeom>
            <a:gradFill>
              <a:gsLst>
                <a:gs pos="1000">
                  <a:schemeClr val="tx2">
                    <a:lumMod val="75000"/>
                  </a:schemeClr>
                </a:gs>
                <a:gs pos="100000">
                  <a:schemeClr val="tx2">
                    <a:lumMod val="60000"/>
                    <a:lumOff val="40000"/>
                    <a:alpha val="0"/>
                  </a:schemeClr>
                </a:gs>
                <a:gs pos="100000">
                  <a:schemeClr val="tx2">
                    <a:lumMod val="40000"/>
                    <a:lumOff val="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 name="Title 1"/>
          <p:cNvSpPr>
            <a:spLocks noGrp="1"/>
          </p:cNvSpPr>
          <p:nvPr>
            <p:ph type="ctrTitle"/>
          </p:nvPr>
        </p:nvSpPr>
        <p:spPr>
          <a:xfrm>
            <a:off x="683568" y="1556792"/>
            <a:ext cx="4650432" cy="2232248"/>
          </a:xfrm>
          <a:prstGeom prst="rect">
            <a:avLst/>
          </a:prstGeom>
        </p:spPr>
        <p:txBody>
          <a:bodyPr anchor="ctr"/>
          <a:lstStyle>
            <a:lvl1pPr>
              <a:defRPr>
                <a:solidFill>
                  <a:schemeClr val="bg1"/>
                </a:solidFill>
                <a:effectLst>
                  <a:glow rad="63500">
                    <a:schemeClr val="accent1">
                      <a:satMod val="175000"/>
                      <a:alpha val="40000"/>
                    </a:schemeClr>
                  </a:glow>
                  <a:reflection blurRad="6350" stA="55000" endA="300" endPos="45500" dir="5400000" sy="-100000" algn="bl" rotWithShape="0"/>
                </a:effectLst>
              </a:defRPr>
            </a:lvl1pPr>
          </a:lstStyle>
          <a:p>
            <a:r>
              <a:rPr lang="zh-TW" altLang="en-US" dirty="0" smtClean="0"/>
              <a:t>按一下以編輯母片標題樣式</a:t>
            </a:r>
            <a:endParaRPr lang="en-US" dirty="0"/>
          </a:p>
        </p:txBody>
      </p:sp>
      <p:sp>
        <p:nvSpPr>
          <p:cNvPr id="17" name="Subtitle 2"/>
          <p:cNvSpPr>
            <a:spLocks noGrp="1"/>
          </p:cNvSpPr>
          <p:nvPr>
            <p:ph type="subTitle" idx="1"/>
          </p:nvPr>
        </p:nvSpPr>
        <p:spPr>
          <a:xfrm>
            <a:off x="228600" y="3810000"/>
            <a:ext cx="5105400" cy="2133600"/>
          </a:xfrm>
          <a:prstGeom prst="rect">
            <a:avLst/>
          </a:prstGeom>
        </p:spPr>
        <p:txBody>
          <a:bodyPr/>
          <a:lstStyle>
            <a:lvl1pPr marL="0" indent="0" algn="l">
              <a:buNone/>
              <a:defRPr sz="3200"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en-US" dirty="0"/>
          </a:p>
        </p:txBody>
      </p:sp>
      <p:sp>
        <p:nvSpPr>
          <p:cNvPr id="18" name="Date Placeholder 3"/>
          <p:cNvSpPr>
            <a:spLocks noGrp="1"/>
          </p:cNvSpPr>
          <p:nvPr>
            <p:ph type="dt" sz="half" idx="10"/>
          </p:nvPr>
        </p:nvSpPr>
        <p:spPr>
          <a:xfrm>
            <a:off x="214256" y="6356350"/>
            <a:ext cx="2133600" cy="365125"/>
          </a:xfrm>
          <a:prstGeom prst="rect">
            <a:avLst/>
          </a:prstGeom>
        </p:spPr>
        <p:txBody>
          <a:bodyPr/>
          <a:lstStyle/>
          <a:p>
            <a:fld id="{B4C68D13-5EF5-42B0-A8BE-ADA17887028F}" type="datetimeFigureOut">
              <a:rPr lang="en-US" smtClean="0"/>
              <a:pPr/>
              <a:t>12/22/2017</a:t>
            </a:fld>
            <a:endParaRPr lang="en-US"/>
          </a:p>
        </p:txBody>
      </p:sp>
      <p:sp>
        <p:nvSpPr>
          <p:cNvPr id="19"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20" name="Slide Number Placeholder 5"/>
          <p:cNvSpPr>
            <a:spLocks noGrp="1"/>
          </p:cNvSpPr>
          <p:nvPr>
            <p:ph type="sldNum" sz="quarter" idx="12"/>
          </p:nvPr>
        </p:nvSpPr>
        <p:spPr>
          <a:xfrm>
            <a:off x="6773732" y="6356350"/>
            <a:ext cx="2133600" cy="365125"/>
          </a:xfrm>
          <a:prstGeom prst="rect">
            <a:avLst/>
          </a:prstGeom>
        </p:spPr>
        <p:txBody>
          <a:bodyPr/>
          <a:lstStyle/>
          <a:p>
            <a:fld id="{EDC8AA99-7238-42D3-B68A-A4E1B56FEE73}" type="slidenum">
              <a:rPr lang="en-US" smtClean="0"/>
              <a:pPr/>
              <a:t>‹#›</a:t>
            </a:fld>
            <a:endParaRPr lang="en-US"/>
          </a:p>
        </p:txBody>
      </p:sp>
      <p:pic>
        <p:nvPicPr>
          <p:cNvPr id="21" name="Picture 2" descr="C:\Users\Bill\Desktop\shutterstock_21700665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283968" y="4265719"/>
            <a:ext cx="4680000" cy="259228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27" name="矩形 26"/>
          <p:cNvSpPr/>
          <p:nvPr userDrawn="1"/>
        </p:nvSpPr>
        <p:spPr>
          <a:xfrm>
            <a:off x="0" y="8528"/>
            <a:ext cx="9144000" cy="1348770"/>
          </a:xfrm>
          <a:prstGeom prst="rect">
            <a:avLst/>
          </a:prstGeom>
          <a:gradFill flip="none" rotWithShape="1">
            <a:gsLst>
              <a:gs pos="0">
                <a:schemeClr val="tx2">
                  <a:lumMod val="50000"/>
                </a:schemeClr>
              </a:gs>
              <a:gs pos="50000">
                <a:schemeClr val="tx2">
                  <a:lumMod val="60000"/>
                  <a:lumOff val="40000"/>
                </a:schemeClr>
              </a:gs>
              <a:gs pos="100000">
                <a:schemeClr val="tx2">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userDrawn="1"/>
        </p:nvSpPr>
        <p:spPr>
          <a:xfrm>
            <a:off x="0" y="1353100"/>
            <a:ext cx="9144000" cy="5504899"/>
          </a:xfrm>
          <a:prstGeom prst="rect">
            <a:avLst/>
          </a:prstGeom>
          <a:gradFill>
            <a:gsLst>
              <a:gs pos="0">
                <a:schemeClr val="tx2">
                  <a:lumMod val="20000"/>
                  <a:lumOff val="80000"/>
                </a:schemeClr>
              </a:gs>
              <a:gs pos="11000">
                <a:schemeClr val="bg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Content Placeholder 2"/>
          <p:cNvSpPr txBox="1">
            <a:spLocks/>
          </p:cNvSpPr>
          <p:nvPr userDrawn="1"/>
        </p:nvSpPr>
        <p:spPr>
          <a:xfrm>
            <a:off x="228600" y="1403874"/>
            <a:ext cx="8686800" cy="4876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l"/>
              <a:tabLst/>
              <a:defRPr/>
            </a:pPr>
            <a:r>
              <a:rPr kumimoji="0" lang="zh-TW" altLang="en-US" sz="32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按一下以編輯母片文字樣式</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第二層</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第三層</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0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第四層</a:t>
            </a:r>
          </a:p>
        </p:txBody>
      </p:sp>
      <p:sp>
        <p:nvSpPr>
          <p:cNvPr id="20" name="Date Placeholder 3"/>
          <p:cNvSpPr>
            <a:spLocks noGrp="1"/>
          </p:cNvSpPr>
          <p:nvPr>
            <p:ph type="dt" sz="half" idx="2"/>
          </p:nvPr>
        </p:nvSpPr>
        <p:spPr>
          <a:xfrm>
            <a:off x="214256" y="6356350"/>
            <a:ext cx="2133600" cy="365125"/>
          </a:xfrm>
          <a:prstGeom prst="rect">
            <a:avLst/>
          </a:prstGeom>
        </p:spPr>
        <p:txBody>
          <a:bodyPr/>
          <a:lstStyle/>
          <a:p>
            <a:fld id="{B4C68D13-5EF5-42B0-A8BE-ADA17887028F}" type="datetimeFigureOut">
              <a:rPr lang="en-US" smtClean="0"/>
              <a:pPr/>
              <a:t>12/22/2017</a:t>
            </a:fld>
            <a:endParaRPr lang="en-US"/>
          </a:p>
        </p:txBody>
      </p:sp>
      <p:sp>
        <p:nvSpPr>
          <p:cNvPr id="21" name="Footer Placeholder 4"/>
          <p:cNvSpPr>
            <a:spLocks noGrp="1"/>
          </p:cNvSpPr>
          <p:nvPr>
            <p:ph type="ftr" sz="quarter" idx="3"/>
          </p:nvPr>
        </p:nvSpPr>
        <p:spPr>
          <a:xfrm>
            <a:off x="3124200" y="6356350"/>
            <a:ext cx="2895600" cy="365125"/>
          </a:xfrm>
          <a:prstGeom prst="rect">
            <a:avLst/>
          </a:prstGeom>
        </p:spPr>
        <p:txBody>
          <a:bodyPr/>
          <a:lstStyle/>
          <a:p>
            <a:endParaRPr lang="en-US"/>
          </a:p>
        </p:txBody>
      </p:sp>
      <p:sp>
        <p:nvSpPr>
          <p:cNvPr id="22" name="Slide Number Placeholder 5"/>
          <p:cNvSpPr>
            <a:spLocks noGrp="1"/>
          </p:cNvSpPr>
          <p:nvPr>
            <p:ph type="sldNum" sz="quarter" idx="4"/>
          </p:nvPr>
        </p:nvSpPr>
        <p:spPr>
          <a:xfrm>
            <a:off x="6773732" y="6356350"/>
            <a:ext cx="2133600" cy="365125"/>
          </a:xfrm>
          <a:prstGeom prst="rect">
            <a:avLst/>
          </a:prstGeom>
        </p:spPr>
        <p:txBody>
          <a:bodyPr/>
          <a:lstStyle/>
          <a:p>
            <a:fld id="{EDC8AA99-7238-42D3-B68A-A4E1B56FEE73}" type="slidenum">
              <a:rPr lang="en-US" smtClean="0"/>
              <a:pPr/>
              <a:t>‹#›</a:t>
            </a:fld>
            <a:endParaRPr lang="en-US"/>
          </a:p>
        </p:txBody>
      </p:sp>
      <p:pic>
        <p:nvPicPr>
          <p:cNvPr id="23" name="Picture 2" descr="C:\Users\user\AppData\Local\Microsoft\Windows\Temporary Internet Files\Content.IE5\IP2U3BMU\MC900442122[1].png">
            <a:hlinkClick r:id="" action="ppaction://hlinkshowjump?jump=firstslide"/>
          </p:cNvPr>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24327" y="332657"/>
            <a:ext cx="6912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Documents and Settings\Chen\Local Settings\Temporary Internet Files\Content.IE5\9RERCX34\MC900442138[1].png">
            <a:hlinkClick r:id="" action="ppaction://hlinkshowjump?jump=endshow"/>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53150" y="331200"/>
            <a:ext cx="692696" cy="68352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itle 1"/>
          <p:cNvSpPr txBox="1">
            <a:spLocks/>
          </p:cNvSpPr>
          <p:nvPr userDrawn="1"/>
        </p:nvSpPr>
        <p:spPr>
          <a:xfrm>
            <a:off x="228600" y="76200"/>
            <a:ext cx="7239000" cy="1143000"/>
          </a:xfrm>
          <a:prstGeom prst="rect">
            <a:avLst/>
          </a:prstGeom>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smtClean="0">
                <a:ln>
                  <a:noFill/>
                </a:ln>
                <a:solidFill>
                  <a:schemeClr val="bg1"/>
                </a:solidFill>
                <a:effectLst/>
                <a:uLnTx/>
                <a:uFillTx/>
                <a:latin typeface="微軟正黑體" pitchFamily="34" charset="-120"/>
                <a:ea typeface="微軟正黑體" pitchFamily="34" charset="-120"/>
                <a:cs typeface="+mj-cs"/>
              </a:rPr>
              <a:t>按一下以編輯母片標題樣式</a:t>
            </a:r>
            <a:endParaRPr kumimoji="0" lang="en-US" sz="4000" b="1" i="0" u="none" strike="noStrike" kern="1200" cap="none" spc="0" normalizeH="0" baseline="0" noProof="0" dirty="0">
              <a:ln>
                <a:noFill/>
              </a:ln>
              <a:solidFill>
                <a:schemeClr val="bg1"/>
              </a:solidFill>
              <a:effectLst/>
              <a:uLnTx/>
              <a:uFillTx/>
              <a:latin typeface="微軟正黑體" pitchFamily="34" charset="-120"/>
              <a:ea typeface="微軟正黑體" pitchFamily="34" charset="-120"/>
              <a:cs typeface="+mj-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標題及物件">
    <p:spTree>
      <p:nvGrpSpPr>
        <p:cNvPr id="1" name=""/>
        <p:cNvGrpSpPr/>
        <p:nvPr/>
      </p:nvGrpSpPr>
      <p:grpSpPr>
        <a:xfrm>
          <a:off x="0" y="0"/>
          <a:ext cx="0" cy="0"/>
          <a:chOff x="0" y="0"/>
          <a:chExt cx="0" cy="0"/>
        </a:xfrm>
      </p:grpSpPr>
      <p:sp>
        <p:nvSpPr>
          <p:cNvPr id="11" name="矩形 10"/>
          <p:cNvSpPr/>
          <p:nvPr userDrawn="1"/>
        </p:nvSpPr>
        <p:spPr>
          <a:xfrm>
            <a:off x="0" y="1353100"/>
            <a:ext cx="9144000" cy="5504899"/>
          </a:xfrm>
          <a:prstGeom prst="rect">
            <a:avLst/>
          </a:prstGeom>
          <a:gradFill>
            <a:gsLst>
              <a:gs pos="0">
                <a:schemeClr val="tx2">
                  <a:lumMod val="20000"/>
                  <a:lumOff val="80000"/>
                </a:schemeClr>
              </a:gs>
              <a:gs pos="11000">
                <a:schemeClr val="bg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0" y="8528"/>
            <a:ext cx="9144000" cy="1348770"/>
          </a:xfrm>
          <a:prstGeom prst="rect">
            <a:avLst/>
          </a:prstGeom>
          <a:gradFill flip="none" rotWithShape="1">
            <a:gsLst>
              <a:gs pos="0">
                <a:schemeClr val="tx2">
                  <a:lumMod val="50000"/>
                </a:schemeClr>
              </a:gs>
              <a:gs pos="50000">
                <a:schemeClr val="tx2">
                  <a:lumMod val="60000"/>
                  <a:lumOff val="40000"/>
                </a:schemeClr>
              </a:gs>
              <a:gs pos="100000">
                <a:schemeClr val="tx2">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Title 1"/>
          <p:cNvSpPr>
            <a:spLocks noGrp="1"/>
          </p:cNvSpPr>
          <p:nvPr>
            <p:ph type="title"/>
          </p:nvPr>
        </p:nvSpPr>
        <p:spPr>
          <a:xfrm>
            <a:off x="228600" y="76200"/>
            <a:ext cx="7239000" cy="1143000"/>
          </a:xfrm>
          <a:prstGeom prst="rect">
            <a:avLst/>
          </a:prstGeom>
        </p:spPr>
        <p:txBody>
          <a:bodyPr anchor="ctr"/>
          <a:lstStyle>
            <a:lvl1pPr>
              <a:defRPr>
                <a:solidFill>
                  <a:schemeClr val="bg1"/>
                </a:solidFill>
              </a:defRPr>
            </a:lvl1pPr>
          </a:lstStyle>
          <a:p>
            <a:r>
              <a:rPr lang="zh-TW" altLang="en-US" dirty="0" smtClean="0"/>
              <a:t>按一下以編輯母片標題樣式</a:t>
            </a:r>
            <a:endParaRPr lang="en-US" dirty="0"/>
          </a:p>
        </p:txBody>
      </p:sp>
      <p:sp>
        <p:nvSpPr>
          <p:cNvPr id="33" name="Content Placeholder 2"/>
          <p:cNvSpPr>
            <a:spLocks noGrp="1"/>
          </p:cNvSpPr>
          <p:nvPr>
            <p:ph idx="1"/>
          </p:nvPr>
        </p:nvSpPr>
        <p:spPr>
          <a:xfrm>
            <a:off x="228600" y="1403874"/>
            <a:ext cx="8686800" cy="4876800"/>
          </a:xfrm>
          <a:prstGeom prst="rect">
            <a:avLst/>
          </a:prstGeom>
        </p:spPr>
        <p:txBody>
          <a:bodyPr/>
          <a:lstStyle>
            <a:lvl1pPr>
              <a:buFont typeface="Wingdings" pitchFamily="2" charset="2"/>
              <a:buChar char="l"/>
              <a:defRPr sz="3200" b="0"/>
            </a:lvl1pPr>
            <a:lvl2pPr>
              <a:defRPr sz="2800" b="0"/>
            </a:lvl2pPr>
            <a:lvl3pPr>
              <a:defRPr sz="2400" b="0"/>
            </a:lvl3pPr>
            <a:lvl4pPr>
              <a:defRPr sz="2000" b="0"/>
            </a:lvl4pPr>
            <a:lvl5pPr>
              <a:defRPr b="0"/>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p:txBody>
      </p:sp>
      <p:sp>
        <p:nvSpPr>
          <p:cNvPr id="34" name="Date Placeholder 3"/>
          <p:cNvSpPr>
            <a:spLocks noGrp="1"/>
          </p:cNvSpPr>
          <p:nvPr>
            <p:ph type="dt" sz="half" idx="10"/>
          </p:nvPr>
        </p:nvSpPr>
        <p:spPr>
          <a:xfrm>
            <a:off x="214256" y="6356350"/>
            <a:ext cx="2133600" cy="365125"/>
          </a:xfrm>
          <a:prstGeom prst="rect">
            <a:avLst/>
          </a:prstGeom>
        </p:spPr>
        <p:txBody>
          <a:bodyPr/>
          <a:lstStyle/>
          <a:p>
            <a:fld id="{B4C68D13-5EF5-42B0-A8BE-ADA17887028F}" type="datetimeFigureOut">
              <a:rPr lang="en-US" smtClean="0"/>
              <a:pPr/>
              <a:t>12/22/2017</a:t>
            </a:fld>
            <a:endParaRPr lang="en-US"/>
          </a:p>
        </p:txBody>
      </p:sp>
      <p:sp>
        <p:nvSpPr>
          <p:cNvPr id="3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36" name="Slide Number Placeholder 5"/>
          <p:cNvSpPr>
            <a:spLocks noGrp="1"/>
          </p:cNvSpPr>
          <p:nvPr>
            <p:ph type="sldNum" sz="quarter" idx="12"/>
          </p:nvPr>
        </p:nvSpPr>
        <p:spPr>
          <a:xfrm>
            <a:off x="6773732" y="6356350"/>
            <a:ext cx="2133600" cy="365125"/>
          </a:xfrm>
          <a:prstGeom prst="rect">
            <a:avLst/>
          </a:prstGeom>
        </p:spPr>
        <p:txBody>
          <a:bodyPr/>
          <a:lstStyle/>
          <a:p>
            <a:fld id="{EDC8AA99-7238-42D3-B68A-A4E1B56FEE73}" type="slidenum">
              <a:rPr lang="en-US" smtClean="0"/>
              <a:pPr/>
              <a:t>‹#›</a:t>
            </a:fld>
            <a:endParaRPr lang="en-US"/>
          </a:p>
        </p:txBody>
      </p:sp>
      <p:pic>
        <p:nvPicPr>
          <p:cNvPr id="37" name="Picture 2" descr="C:\Users\user\AppData\Local\Microsoft\Windows\Temporary Internet Files\Content.IE5\IP2U3BMU\MC900442122[1].png">
            <a:hlinkClick r:id="" action="ppaction://hlinkshowjump?jump=firstslide"/>
          </p:cNvPr>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24327" y="332657"/>
            <a:ext cx="6912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C:\Documents and Settings\Chen\Local Settings\Temporary Internet Files\Content.IE5\9RERCX34\MC900442138[1].png">
            <a:hlinkClick r:id="" action="ppaction://hlinkshowjump?jump=endshow"/>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53150" y="331200"/>
            <a:ext cx="692696" cy="68352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6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標題及物件">
    <p:spTree>
      <p:nvGrpSpPr>
        <p:cNvPr id="1" name=""/>
        <p:cNvGrpSpPr/>
        <p:nvPr/>
      </p:nvGrpSpPr>
      <p:grpSpPr>
        <a:xfrm>
          <a:off x="0" y="0"/>
          <a:ext cx="0" cy="0"/>
          <a:chOff x="0" y="0"/>
          <a:chExt cx="0" cy="0"/>
        </a:xfrm>
      </p:grpSpPr>
      <p:sp>
        <p:nvSpPr>
          <p:cNvPr id="13" name="矩形 12"/>
          <p:cNvSpPr/>
          <p:nvPr userDrawn="1"/>
        </p:nvSpPr>
        <p:spPr>
          <a:xfrm>
            <a:off x="0" y="1353100"/>
            <a:ext cx="9144000" cy="5504899"/>
          </a:xfrm>
          <a:prstGeom prst="rect">
            <a:avLst/>
          </a:prstGeom>
          <a:gradFill>
            <a:gsLst>
              <a:gs pos="0">
                <a:srgbClr val="FFCCCC"/>
              </a:gs>
              <a:gs pos="11000">
                <a:schemeClr val="bg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userDrawn="1"/>
        </p:nvSpPr>
        <p:spPr>
          <a:xfrm>
            <a:off x="0" y="8528"/>
            <a:ext cx="9144000" cy="1348770"/>
          </a:xfrm>
          <a:prstGeom prst="rect">
            <a:avLst/>
          </a:prstGeom>
          <a:gradFill flip="none" rotWithShape="1">
            <a:gsLst>
              <a:gs pos="0">
                <a:srgbClr val="FF0066"/>
              </a:gs>
              <a:gs pos="50000">
                <a:srgbClr val="FF6699"/>
              </a:gs>
              <a:gs pos="100000">
                <a:srgbClr val="FFCCC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Title 1"/>
          <p:cNvSpPr>
            <a:spLocks noGrp="1"/>
          </p:cNvSpPr>
          <p:nvPr>
            <p:ph type="title"/>
          </p:nvPr>
        </p:nvSpPr>
        <p:spPr>
          <a:xfrm>
            <a:off x="228600" y="76200"/>
            <a:ext cx="7239000" cy="1143000"/>
          </a:xfrm>
          <a:prstGeom prst="rect">
            <a:avLst/>
          </a:prstGeom>
        </p:spPr>
        <p:txBody>
          <a:bodyPr anchor="ctr"/>
          <a:lstStyle>
            <a:lvl1pPr>
              <a:defRPr>
                <a:solidFill>
                  <a:schemeClr val="bg1"/>
                </a:solidFill>
              </a:defRPr>
            </a:lvl1pPr>
          </a:lstStyle>
          <a:p>
            <a:r>
              <a:rPr lang="zh-TW" altLang="en-US" dirty="0" smtClean="0"/>
              <a:t>按一下以編輯母片標題樣式</a:t>
            </a:r>
            <a:endParaRPr lang="en-US" dirty="0"/>
          </a:p>
        </p:txBody>
      </p:sp>
      <p:sp>
        <p:nvSpPr>
          <p:cNvPr id="20" name="Date Placeholder 3"/>
          <p:cNvSpPr>
            <a:spLocks noGrp="1"/>
          </p:cNvSpPr>
          <p:nvPr>
            <p:ph type="dt" sz="half" idx="10"/>
          </p:nvPr>
        </p:nvSpPr>
        <p:spPr>
          <a:xfrm>
            <a:off x="214256" y="6356350"/>
            <a:ext cx="2133600" cy="365125"/>
          </a:xfrm>
          <a:prstGeom prst="rect">
            <a:avLst/>
          </a:prstGeom>
        </p:spPr>
        <p:txBody>
          <a:bodyPr/>
          <a:lstStyle/>
          <a:p>
            <a:fld id="{B4C68D13-5EF5-42B0-A8BE-ADA17887028F}" type="datetimeFigureOut">
              <a:rPr lang="en-US" smtClean="0"/>
              <a:pPr/>
              <a:t>12/22/2017</a:t>
            </a:fld>
            <a:endParaRPr lang="en-US"/>
          </a:p>
        </p:txBody>
      </p:sp>
      <p:sp>
        <p:nvSpPr>
          <p:cNvPr id="21"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6773732" y="6356350"/>
            <a:ext cx="2133600" cy="365125"/>
          </a:xfrm>
          <a:prstGeom prst="rect">
            <a:avLst/>
          </a:prstGeom>
        </p:spPr>
        <p:txBody>
          <a:bodyPr/>
          <a:lstStyle/>
          <a:p>
            <a:fld id="{EDC8AA99-7238-42D3-B68A-A4E1B56FEE73}" type="slidenum">
              <a:rPr lang="en-US" smtClean="0"/>
              <a:pPr/>
              <a:t>‹#›</a:t>
            </a:fld>
            <a:endParaRPr lang="en-US"/>
          </a:p>
        </p:txBody>
      </p:sp>
      <p:pic>
        <p:nvPicPr>
          <p:cNvPr id="23" name="Picture 2" descr="C:\Users\user\AppData\Local\Microsoft\Windows\Temporary Internet Files\Content.IE5\IP2U3BMU\MC900442122[1].png">
            <a:hlinkClick r:id="" action="ppaction://hlinkshowjump?jump=firstslide"/>
          </p:cNvPr>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24327" y="332657"/>
            <a:ext cx="6912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Documents and Settings\Chen\Local Settings\Temporary Internet Files\Content.IE5\9RERCX34\MC900442138[1].png">
            <a:hlinkClick r:id="" action="ppaction://hlinkshowjump?jump=endshow"/>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53150" y="331200"/>
            <a:ext cx="692696" cy="68352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Content Placeholder 2"/>
          <p:cNvSpPr>
            <a:spLocks noGrp="1"/>
          </p:cNvSpPr>
          <p:nvPr>
            <p:ph idx="1"/>
          </p:nvPr>
        </p:nvSpPr>
        <p:spPr>
          <a:xfrm>
            <a:off x="228600" y="1403874"/>
            <a:ext cx="8686800" cy="4876800"/>
          </a:xfrm>
          <a:prstGeom prst="rect">
            <a:avLst/>
          </a:prstGeom>
        </p:spPr>
        <p:txBody>
          <a:bodyPr/>
          <a:lstStyle>
            <a:lvl1pPr>
              <a:buFont typeface="Wingdings" pitchFamily="2" charset="2"/>
              <a:buChar char="l"/>
              <a:defRPr sz="3200" b="0"/>
            </a:lvl1pPr>
            <a:lvl2pPr>
              <a:defRPr sz="2800" b="0"/>
            </a:lvl2pPr>
            <a:lvl3pPr>
              <a:defRPr sz="2400" b="0"/>
            </a:lvl3pPr>
            <a:lvl4pPr>
              <a:defRPr sz="2000" b="0"/>
            </a:lvl4pPr>
            <a:lvl5pPr>
              <a:defRPr b="0"/>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p:txBody>
      </p:sp>
    </p:spTree>
    <p:extLst>
      <p:ext uri="{BB962C8B-B14F-4D97-AF65-F5344CB8AC3E}">
        <p14:creationId xmlns:p14="http://schemas.microsoft.com/office/powerpoint/2010/main" val="147499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標題及物件">
    <p:spTree>
      <p:nvGrpSpPr>
        <p:cNvPr id="1" name=""/>
        <p:cNvGrpSpPr/>
        <p:nvPr/>
      </p:nvGrpSpPr>
      <p:grpSpPr>
        <a:xfrm>
          <a:off x="0" y="0"/>
          <a:ext cx="0" cy="0"/>
          <a:chOff x="0" y="0"/>
          <a:chExt cx="0" cy="0"/>
        </a:xfrm>
      </p:grpSpPr>
      <p:sp>
        <p:nvSpPr>
          <p:cNvPr id="13" name="矩形 12"/>
          <p:cNvSpPr/>
          <p:nvPr userDrawn="1"/>
        </p:nvSpPr>
        <p:spPr>
          <a:xfrm>
            <a:off x="0" y="1353100"/>
            <a:ext cx="9144000" cy="5504899"/>
          </a:xfrm>
          <a:prstGeom prst="rect">
            <a:avLst/>
          </a:prstGeom>
          <a:gradFill>
            <a:gsLst>
              <a:gs pos="0">
                <a:srgbClr val="FFCCCC"/>
              </a:gs>
              <a:gs pos="11000">
                <a:schemeClr val="bg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userDrawn="1"/>
        </p:nvSpPr>
        <p:spPr>
          <a:xfrm>
            <a:off x="0" y="8528"/>
            <a:ext cx="9144000" cy="1348770"/>
          </a:xfrm>
          <a:prstGeom prst="rect">
            <a:avLst/>
          </a:prstGeom>
          <a:gradFill flip="none" rotWithShape="1">
            <a:gsLst>
              <a:gs pos="0">
                <a:srgbClr val="FF0066"/>
              </a:gs>
              <a:gs pos="50000">
                <a:srgbClr val="FF6699"/>
              </a:gs>
              <a:gs pos="100000">
                <a:srgbClr val="FFCCC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Date Placeholder 3"/>
          <p:cNvSpPr>
            <a:spLocks noGrp="1"/>
          </p:cNvSpPr>
          <p:nvPr>
            <p:ph type="dt" sz="half" idx="10"/>
          </p:nvPr>
        </p:nvSpPr>
        <p:spPr>
          <a:xfrm>
            <a:off x="214256" y="6356350"/>
            <a:ext cx="2133600" cy="365125"/>
          </a:xfrm>
          <a:prstGeom prst="rect">
            <a:avLst/>
          </a:prstGeom>
        </p:spPr>
        <p:txBody>
          <a:bodyPr/>
          <a:lstStyle/>
          <a:p>
            <a:fld id="{B4C68D13-5EF5-42B0-A8BE-ADA17887028F}" type="datetimeFigureOut">
              <a:rPr lang="en-US" smtClean="0"/>
              <a:pPr/>
              <a:t>12/22/2017</a:t>
            </a:fld>
            <a:endParaRPr lang="en-US"/>
          </a:p>
        </p:txBody>
      </p:sp>
      <p:sp>
        <p:nvSpPr>
          <p:cNvPr id="20"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21" name="Slide Number Placeholder 5"/>
          <p:cNvSpPr>
            <a:spLocks noGrp="1"/>
          </p:cNvSpPr>
          <p:nvPr>
            <p:ph type="sldNum" sz="quarter" idx="12"/>
          </p:nvPr>
        </p:nvSpPr>
        <p:spPr>
          <a:xfrm>
            <a:off x="6773732" y="6356350"/>
            <a:ext cx="2133600" cy="365125"/>
          </a:xfrm>
          <a:prstGeom prst="rect">
            <a:avLst/>
          </a:prstGeom>
        </p:spPr>
        <p:txBody>
          <a:bodyPr/>
          <a:lstStyle/>
          <a:p>
            <a:fld id="{EDC8AA99-7238-42D3-B68A-A4E1B56FEE73}" type="slidenum">
              <a:rPr lang="en-US" smtClean="0"/>
              <a:pPr/>
              <a:t>‹#›</a:t>
            </a:fld>
            <a:endParaRPr lang="en-US"/>
          </a:p>
        </p:txBody>
      </p:sp>
      <p:pic>
        <p:nvPicPr>
          <p:cNvPr id="22" name="Picture 2" descr="C:\Users\user\AppData\Local\Microsoft\Windows\Temporary Internet Files\Content.IE5\IP2U3BMU\MC900442122[1].png">
            <a:hlinkClick r:id="" action="ppaction://hlinkshowjump?jump=firstslide"/>
          </p:cNvPr>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24327" y="332657"/>
            <a:ext cx="6912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Documents and Settings\Chen\Local Settings\Temporary Internet Files\Content.IE5\9RERCX34\MC900442138[1].png">
            <a:hlinkClick r:id="" action="ppaction://hlinkshowjump?jump=endshow"/>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53150" y="331200"/>
            <a:ext cx="692696" cy="68352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Title 1"/>
          <p:cNvSpPr>
            <a:spLocks noGrp="1"/>
          </p:cNvSpPr>
          <p:nvPr>
            <p:ph type="title"/>
          </p:nvPr>
        </p:nvSpPr>
        <p:spPr>
          <a:xfrm>
            <a:off x="228600" y="76200"/>
            <a:ext cx="7239000" cy="1143000"/>
          </a:xfrm>
          <a:prstGeom prst="rect">
            <a:avLst/>
          </a:prstGeom>
        </p:spPr>
        <p:txBody>
          <a:bodyPr anchor="ctr"/>
          <a:lstStyle>
            <a:lvl1pPr>
              <a:defRPr>
                <a:solidFill>
                  <a:schemeClr val="bg1"/>
                </a:solidFill>
              </a:defRPr>
            </a:lvl1pPr>
          </a:lstStyle>
          <a:p>
            <a:r>
              <a:rPr lang="zh-TW" altLang="en-US" dirty="0" smtClean="0"/>
              <a:t>按一下以編輯母片標題樣式</a:t>
            </a:r>
            <a:endParaRPr lang="en-US" dirty="0"/>
          </a:p>
        </p:txBody>
      </p:sp>
      <p:sp>
        <p:nvSpPr>
          <p:cNvPr id="25" name="Content Placeholder 2"/>
          <p:cNvSpPr>
            <a:spLocks noGrp="1"/>
          </p:cNvSpPr>
          <p:nvPr>
            <p:ph idx="1"/>
          </p:nvPr>
        </p:nvSpPr>
        <p:spPr>
          <a:xfrm>
            <a:off x="228600" y="1403874"/>
            <a:ext cx="8686800" cy="4876800"/>
          </a:xfrm>
          <a:prstGeom prst="rect">
            <a:avLst/>
          </a:prstGeom>
        </p:spPr>
        <p:txBody>
          <a:bodyPr/>
          <a:lstStyle>
            <a:lvl1pPr>
              <a:buFont typeface="Wingdings" pitchFamily="2" charset="2"/>
              <a:buChar char="l"/>
              <a:defRPr sz="3200" b="0"/>
            </a:lvl1pPr>
            <a:lvl2pPr>
              <a:defRPr sz="2800" b="0"/>
            </a:lvl2pPr>
            <a:lvl3pPr>
              <a:defRPr sz="2400" b="0"/>
            </a:lvl3pPr>
            <a:lvl4pPr>
              <a:defRPr sz="2000" b="0"/>
            </a:lvl4pPr>
            <a:lvl5pPr>
              <a:defRPr b="0"/>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p:txBody>
      </p:sp>
    </p:spTree>
    <p:extLst>
      <p:ext uri="{BB962C8B-B14F-4D97-AF65-F5344CB8AC3E}">
        <p14:creationId xmlns:p14="http://schemas.microsoft.com/office/powerpoint/2010/main" val="1372343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課外補充">
    <p:spTree>
      <p:nvGrpSpPr>
        <p:cNvPr id="1" name=""/>
        <p:cNvGrpSpPr/>
        <p:nvPr/>
      </p:nvGrpSpPr>
      <p:grpSpPr>
        <a:xfrm>
          <a:off x="0" y="0"/>
          <a:ext cx="0" cy="0"/>
          <a:chOff x="0" y="0"/>
          <a:chExt cx="0" cy="0"/>
        </a:xfrm>
      </p:grpSpPr>
      <p:sp>
        <p:nvSpPr>
          <p:cNvPr id="9" name="矩形 8"/>
          <p:cNvSpPr/>
          <p:nvPr userDrawn="1"/>
        </p:nvSpPr>
        <p:spPr>
          <a:xfrm>
            <a:off x="0" y="1353100"/>
            <a:ext cx="9144000" cy="5504899"/>
          </a:xfrm>
          <a:prstGeom prst="rect">
            <a:avLst/>
          </a:prstGeom>
          <a:gradFill>
            <a:gsLst>
              <a:gs pos="0">
                <a:schemeClr val="accent6">
                  <a:lumMod val="40000"/>
                  <a:lumOff val="60000"/>
                </a:schemeClr>
              </a:gs>
              <a:gs pos="11000">
                <a:schemeClr val="bg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27383"/>
            <a:ext cx="9144000" cy="1348770"/>
          </a:xfrm>
          <a:prstGeom prst="rect">
            <a:avLst/>
          </a:prstGeom>
          <a:gradFill flip="none" rotWithShape="1">
            <a:gsLst>
              <a:gs pos="0">
                <a:schemeClr val="accent6">
                  <a:lumMod val="75000"/>
                </a:schemeClr>
              </a:gs>
              <a:gs pos="50000">
                <a:schemeClr val="accent6">
                  <a:lumMod val="75000"/>
                </a:schemeClr>
              </a:gs>
              <a:gs pos="100000">
                <a:schemeClr val="accent6">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13"/>
          <p:cNvGrpSpPr/>
          <p:nvPr userDrawn="1"/>
        </p:nvGrpSpPr>
        <p:grpSpPr>
          <a:xfrm>
            <a:off x="4981846" y="3553230"/>
            <a:ext cx="4241842" cy="3304770"/>
            <a:chOff x="4853564" y="3440690"/>
            <a:chExt cx="4586150" cy="3573016"/>
          </a:xfrm>
        </p:grpSpPr>
        <p:pic>
          <p:nvPicPr>
            <p:cNvPr id="15" name="Picture 3" descr="C:\Users\Bill\Desktop\shutterstock_86181754_s.png"/>
            <p:cNvPicPr>
              <a:picLocks noChangeAspect="1" noChangeArrowheads="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430123" flipH="1">
              <a:off x="4959217" y="3809328"/>
              <a:ext cx="4480497" cy="3024336"/>
            </a:xfrm>
            <a:prstGeom prst="rect">
              <a:avLst/>
            </a:prstGeom>
            <a:noFill/>
          </p:spPr>
        </p:pic>
        <p:sp>
          <p:nvSpPr>
            <p:cNvPr id="16" name="矩形 15"/>
            <p:cNvSpPr/>
            <p:nvPr userDrawn="1"/>
          </p:nvSpPr>
          <p:spPr>
            <a:xfrm>
              <a:off x="4853564" y="3440690"/>
              <a:ext cx="4499992" cy="357301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Title 1"/>
          <p:cNvSpPr>
            <a:spLocks noGrp="1"/>
          </p:cNvSpPr>
          <p:nvPr>
            <p:ph type="title"/>
          </p:nvPr>
        </p:nvSpPr>
        <p:spPr>
          <a:xfrm>
            <a:off x="228600" y="76200"/>
            <a:ext cx="7239000" cy="1143000"/>
          </a:xfrm>
          <a:prstGeom prst="rect">
            <a:avLst/>
          </a:prstGeom>
        </p:spPr>
        <p:txBody>
          <a:bodyPr/>
          <a:lstStyle/>
          <a:p>
            <a:r>
              <a:rPr lang="zh-TW" altLang="en-US" dirty="0" smtClean="0"/>
              <a:t>按一下以編輯母片標題樣式</a:t>
            </a:r>
            <a:endParaRPr lang="en-US" dirty="0"/>
          </a:p>
        </p:txBody>
      </p:sp>
      <p:sp>
        <p:nvSpPr>
          <p:cNvPr id="3" name="Content Placeholder 2"/>
          <p:cNvSpPr>
            <a:spLocks noGrp="1"/>
          </p:cNvSpPr>
          <p:nvPr>
            <p:ph idx="1"/>
          </p:nvPr>
        </p:nvSpPr>
        <p:spPr>
          <a:xfrm>
            <a:off x="228600" y="1403874"/>
            <a:ext cx="8686800" cy="4876800"/>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214256" y="6356350"/>
            <a:ext cx="2133600" cy="365125"/>
          </a:xfrm>
          <a:prstGeom prst="rect">
            <a:avLst/>
          </a:prstGeom>
        </p:spPr>
        <p:txBody>
          <a:bodyPr/>
          <a:lstStyle/>
          <a:p>
            <a:fld id="{B4C68D13-5EF5-42B0-A8BE-ADA17887028F}" type="datetimeFigureOut">
              <a:rPr lang="en-US" smtClean="0"/>
              <a:pPr/>
              <a:t>12/22/2017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773732" y="6356350"/>
            <a:ext cx="2133600" cy="365125"/>
          </a:xfrm>
          <a:prstGeom prst="rect">
            <a:avLst/>
          </a:prstGeom>
        </p:spPr>
        <p:txBody>
          <a:bodyPr/>
          <a:lstStyle/>
          <a:p>
            <a:fld id="{EDC8AA99-7238-42D3-B68A-A4E1B56FEE73}" type="slidenum">
              <a:rPr lang="en-US" smtClean="0"/>
              <a:pPr/>
              <a:t>‹#›</a:t>
            </a:fld>
            <a:endParaRPr lang="en-US"/>
          </a:p>
        </p:txBody>
      </p:sp>
      <p:pic>
        <p:nvPicPr>
          <p:cNvPr id="10" name="Picture 2" descr="C:\Users\user\AppData\Local\Microsoft\Windows\Temporary Internet Files\Content.IE5\IP2U3BMU\MC900442122[1].png">
            <a:hlinkClick r:id="" action="ppaction://hlinkshowjump?jump=firstslide"/>
          </p:cNvPr>
          <p:cNvPicPr>
            <a:picLocks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524327" y="332657"/>
            <a:ext cx="6912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Documents and Settings\Chen\Local Settings\Temporary Internet Files\Content.IE5\9RERCX34\MC900442138[1].png">
            <a:hlinkClick r:id="" action="ppaction://hlinkshowjump?jump=endshow"/>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253150" y="331200"/>
            <a:ext cx="692696" cy="68352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2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userDrawn="1"/>
        </p:nvSpPr>
        <p:spPr>
          <a:xfrm>
            <a:off x="0" y="8528"/>
            <a:ext cx="9144000" cy="1348770"/>
          </a:xfrm>
          <a:prstGeom prst="rect">
            <a:avLst/>
          </a:prstGeom>
          <a:gradFill flip="none" rotWithShape="1">
            <a:gsLst>
              <a:gs pos="0">
                <a:schemeClr val="tx2">
                  <a:lumMod val="50000"/>
                </a:schemeClr>
              </a:gs>
              <a:gs pos="50000">
                <a:schemeClr val="tx2">
                  <a:lumMod val="60000"/>
                  <a:lumOff val="40000"/>
                </a:schemeClr>
              </a:gs>
              <a:gs pos="100000">
                <a:schemeClr val="tx2">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userDrawn="1"/>
        </p:nvSpPr>
        <p:spPr>
          <a:xfrm>
            <a:off x="0" y="1353100"/>
            <a:ext cx="9144000" cy="5504899"/>
          </a:xfrm>
          <a:prstGeom prst="rect">
            <a:avLst/>
          </a:prstGeom>
          <a:gradFill>
            <a:gsLst>
              <a:gs pos="0">
                <a:schemeClr val="tx2">
                  <a:lumMod val="20000"/>
                  <a:lumOff val="80000"/>
                </a:schemeClr>
              </a:gs>
              <a:gs pos="11000">
                <a:schemeClr val="bg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Picture 2" descr="C:\Users\user\AppData\Local\Microsoft\Windows\Temporary Internet Files\Content.IE5\IP2U3BMU\MC900442122[1].png">
            <a:hlinkClick r:id="" action="ppaction://hlinkshowjump?jump=firstslide"/>
          </p:cNvPr>
          <p:cNvPicPr>
            <a:picLocks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7524327" y="332657"/>
            <a:ext cx="6912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Documents and Settings\Chen\Local Settings\Temporary Internet Files\Content.IE5\9RERCX34\MC900442138[1].png">
            <a:hlinkClick r:id="" action="ppaction://hlinkshowjump?jump=endshow"/>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8253150" y="331200"/>
            <a:ext cx="692696" cy="68352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61" r:id="rId5"/>
    <p:sldLayoutId id="2147483663" r:id="rId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spcBef>
          <a:spcPct val="0"/>
        </a:spcBef>
        <a:buNone/>
        <a:defRPr sz="4000" b="1" kern="1200">
          <a:solidFill>
            <a:schemeClr val="accent2">
              <a:lumMod val="75000"/>
            </a:schemeClr>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3200" b="1"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800" b="1"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b="1"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600" b="1"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p2kiIqkQZVQ"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hyperlink" Target="https://www.xda-developers.com/micflip-is-a-fully-reversible-usb-a-to-micro-usb-cable/" TargetMode="External"/><Relationship Id="rId4" Type="http://schemas.openxmlformats.org/officeDocument/2006/relationships/image" Target="../media/image10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0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4.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www.youtube.com/watch?v=f38sotYHqtA" TargetMode="External"/><Relationship Id="rId4" Type="http://schemas.openxmlformats.org/officeDocument/2006/relationships/image" Target="../media/image1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fgkszsGGbY4"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peed.ntu.edu.tw/"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1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1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11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2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png"/></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1.jpeg"/><Relationship Id="rId1" Type="http://schemas.openxmlformats.org/officeDocument/2006/relationships/slideLayout" Target="../slideLayouts/slideLayout3.xml"/><Relationship Id="rId5" Type="http://schemas.openxmlformats.org/officeDocument/2006/relationships/hyperlink" Target="http://sklep.rms.pl/lindy-37882-kabel-optyczny-toslink-2m" TargetMode="External"/><Relationship Id="rId4" Type="http://schemas.openxmlformats.org/officeDocument/2006/relationships/image" Target="../media/image125.png"/></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EcASweul9LY"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png"/><Relationship Id="rId2" Type="http://schemas.openxmlformats.org/officeDocument/2006/relationships/image" Target="../media/image137.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www.youtube.com/watch?v=cLGl83g3k8M" TargetMode="External"/><Relationship Id="rId4" Type="http://schemas.openxmlformats.org/officeDocument/2006/relationships/image" Target="../media/image13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www.armygroup.com.tw/shop/images/201004/goods_img/4075_G_1272359690894.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9ztyos-IB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mailto:jet.jason@gmail.com"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youtube.com/watch?v=wOuYLq6vfLE"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Q5paWn7bFg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experimentalmath.info/blog/2012/01/moores-law-and-the-future-of-science-and-mathematic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KTGtsVEM6t4&amp;list=PLrfU9YP0PN2W-gUSAiUSsrYkuVGkSGFna&amp;index=1" TargetMode="External"/><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mKmrpmcdWzY&amp;index=3&amp;list=PLrfU9YP0PN2W-gUSAiUSsrYkuVGkSGFna"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BFUpV3YDdrA&amp;list=PLrfU9YP0PN2W-gUSAiUSsrYkuVGkSGFna&amp;index=2" TargetMode="External"/><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hyperlink" Target="mailto:jet.jason@gmail.com" TargetMode="External"/><Relationship Id="rId2" Type="http://schemas.openxmlformats.org/officeDocument/2006/relationships/hyperlink" Target="https://zh.wikipedia.org/wiki/%E4%BA%9E%E6%B4%B2%C2%B7%E7%9F%BD%E8%B0%B7%E8%A8%88%E7%95%AB"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hyperlink" Target="https://www.youtube.com/watch?v=xnnk4xTFzdQ&amp;list=PLrfU9YP0PN2W-gUSAiUSsrYkuVGkSGFna&amp;index=35"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I7-DpZfTiKM&amp;list=PLrfU9YP0PN2W-gUSAiUSsrYkuVGkSGFna&amp;index=3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hyperlink" Target="https://www.youtube.com/watch?v=-m9VYRRLakk&amp;list=PLrfU9YP0PN2W-gUSAiUSsrYkuVGkSGFna&amp;index=4" TargetMode="Externa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hyperlink" Target="http://www.ridwancellbekasi.com/2014/12/tips-cara-memperbaiki-flashdisk-rusak.html" TargetMode="Externa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hyperlink" Target="http://24h.pchome.com.tw/prod/DGAG1Z-A63644243" TargetMode="Externa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V4eFQyGUekc"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6cSvjKQT91w"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ccc.technews.tw/2016/11/30/sd-cards-will-soon-get-rated-for-app-performance/" TargetMode="External"/><Relationship Id="rId1" Type="http://schemas.openxmlformats.org/officeDocument/2006/relationships/slideLayout" Target="../slideLayouts/slideLayout5.xml"/><Relationship Id="rId5" Type="http://schemas.openxmlformats.org/officeDocument/2006/relationships/hyperlink" Target="https://www.techbang.com/posts/18612-4k-generation-mobile-phone-memory-card-video-doesnt-tab-uhs-i-u3-express-card-onto-the-market-measured-disturbing-specification-myth-computer-king-119-special-reports-2-june-14"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hyperlink" Target="https://www.youtube.com/watch?v=yEwHQU8MLnQ" TargetMode="External"/><Relationship Id="rId4" Type="http://schemas.openxmlformats.org/officeDocument/2006/relationships/hyperlink" Target="http://tw.transcend-info.com/Products/No-401"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finance.technews.tw/2016/06/03/samsung-2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rjCmLJtITK4"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2" Type="http://schemas.openxmlformats.org/officeDocument/2006/relationships/hyperlink" Target="mailto:jet.jason@gmail.com" TargetMode="Externa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chinese.engadget.com/2010/07/24/plextor-ships-px-b120u-usb-powered-blu-ray-drive-for-100/"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1xVepNA60t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hyperlink" Target="http://www.pcdiy.com.tw/detail/733"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hyperlink" Target="https://learn.caconnects.org/file.php/110/keyboard.html" TargetMode="External"/><Relationship Id="rId5" Type="http://schemas.openxmlformats.org/officeDocument/2006/relationships/image" Target="../media/image78.png"/><Relationship Id="rId4" Type="http://schemas.openxmlformats.org/officeDocument/2006/relationships/hyperlink" Target="http://www.abm.on.ca/restoration.htm"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vpHYvyE4JFQ"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hyperlink" Target="https://www.youtube.com/watch?v=BylsnCTatUo"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gjFVL79-6dU"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hyperlink" Target="https://www.youtube.com/watch?v=7xBT-UDAHX8" TargetMode="External"/><Relationship Id="rId4" Type="http://schemas.openxmlformats.org/officeDocument/2006/relationships/image" Target="../media/image86.jpeg"/></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s://youtu.be/gO312juHBtI" TargetMode="External"/><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hyperlink" Target="https://youtu.be/0GtPiQmaQ4k" TargetMode="External"/><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RuHG1UrPslk"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hyperlink" Target="https://youtu.be/WB0HnXcW8qQ" TargetMode="External"/><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Yah1hEcx7e0"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hyperlink" Target="https://www.youtube.com/watch?v=RWh94RppOJU" TargetMode="External"/><Relationship Id="rId2" Type="http://schemas.openxmlformats.org/officeDocument/2006/relationships/image" Target="../media/image95.jpe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gBH6iSiFxdw"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67544" y="1844824"/>
            <a:ext cx="8676456" cy="1584176"/>
          </a:xfrm>
          <a:prstGeom prst="rect">
            <a:avLst/>
          </a:prstGeom>
          <a:gradFill>
            <a:gsLst>
              <a:gs pos="0">
                <a:srgbClr val="FFC000"/>
              </a:gs>
              <a:gs pos="40000">
                <a:srgbClr val="FFFF99">
                  <a:alpha val="20000"/>
                </a:srgbClr>
              </a:gs>
              <a:gs pos="100000">
                <a:srgbClr val="FFFFCC">
                  <a:alpha val="0"/>
                </a:srgbClr>
              </a:gs>
            </a:gsLst>
            <a:lin ang="1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Title 1"/>
          <p:cNvSpPr>
            <a:spLocks noGrp="1"/>
          </p:cNvSpPr>
          <p:nvPr>
            <p:ph type="ctrTitle"/>
          </p:nvPr>
        </p:nvSpPr>
        <p:spPr>
          <a:prstGeom prst="rect">
            <a:avLst/>
          </a:prstGeom>
        </p:spPr>
        <p:txBody>
          <a:bodyPr>
            <a:normAutofit/>
          </a:bodyPr>
          <a:lstStyle/>
          <a:p>
            <a:r>
              <a:rPr lang="zh-TW" altLang="en-US" sz="4000" dirty="0" smtClean="0">
                <a:effectLst>
                  <a:glow rad="63500">
                    <a:schemeClr val="accent6">
                      <a:satMod val="175000"/>
                      <a:alpha val="40000"/>
                    </a:schemeClr>
                  </a:glow>
                  <a:reflection blurRad="6350" stA="55000" endA="300" endPos="45500" dir="5400000" sy="-100000" algn="bl" rotWithShape="0"/>
                </a:effectLst>
              </a:rPr>
              <a:t>第二章</a:t>
            </a:r>
            <a:r>
              <a:rPr lang="en-US" altLang="zh-TW" sz="4000" dirty="0" smtClean="0">
                <a:effectLst>
                  <a:glow rad="63500">
                    <a:schemeClr val="accent6">
                      <a:satMod val="175000"/>
                      <a:alpha val="40000"/>
                    </a:schemeClr>
                  </a:glow>
                  <a:reflection blurRad="6350" stA="55000" endA="300" endPos="45500" dir="5400000" sy="-100000" algn="bl" rotWithShape="0"/>
                </a:effectLst>
              </a:rPr>
              <a:t/>
            </a:r>
            <a:br>
              <a:rPr lang="en-US" altLang="zh-TW" sz="4000" dirty="0" smtClean="0">
                <a:effectLst>
                  <a:glow rad="63500">
                    <a:schemeClr val="accent6">
                      <a:satMod val="175000"/>
                      <a:alpha val="40000"/>
                    </a:schemeClr>
                  </a:glow>
                  <a:reflection blurRad="6350" stA="55000" endA="300" endPos="45500" dir="5400000" sy="-100000" algn="bl" rotWithShape="0"/>
                </a:effectLst>
              </a:rPr>
            </a:br>
            <a:r>
              <a:rPr lang="zh-TW" altLang="en-US" sz="4000" dirty="0" smtClean="0">
                <a:effectLst>
                  <a:glow rad="63500">
                    <a:schemeClr val="accent6">
                      <a:satMod val="175000"/>
                      <a:alpha val="40000"/>
                    </a:schemeClr>
                  </a:glow>
                  <a:reflection blurRad="6350" stA="55000" endA="300" endPos="45500" dir="5400000" sy="-100000" algn="bl" rotWithShape="0"/>
                </a:effectLst>
              </a:rPr>
              <a:t>　</a:t>
            </a:r>
            <a:r>
              <a:rPr lang="zh-TW" altLang="en-US" dirty="0" smtClean="0">
                <a:effectLst>
                  <a:glow rad="63500">
                    <a:schemeClr val="accent6">
                      <a:satMod val="175000"/>
                      <a:alpha val="40000"/>
                    </a:schemeClr>
                  </a:glow>
                  <a:reflection blurRad="6350" stA="55000" endA="300" endPos="45500" dir="5400000" sy="-100000" algn="bl" rotWithShape="0"/>
                </a:effectLst>
              </a:rPr>
              <a:t>電腦硬體</a:t>
            </a:r>
            <a:endParaRPr lang="en-US" sz="4000" dirty="0">
              <a:effectLst>
                <a:glow rad="63500">
                  <a:schemeClr val="accent6">
                    <a:satMod val="175000"/>
                    <a:alpha val="40000"/>
                  </a:schemeClr>
                </a:glow>
                <a:reflection blurRad="6350" stA="55000" endA="300" endPos="45500" dir="5400000" sy="-100000" algn="bl" rotWithShape="0"/>
              </a:effectLst>
            </a:endParaRPr>
          </a:p>
        </p:txBody>
      </p:sp>
      <p:sp>
        <p:nvSpPr>
          <p:cNvPr id="10" name="Subtitle 2">
            <a:hlinkClick r:id="rId3" action="ppaction://hlinksldjump"/>
          </p:cNvPr>
          <p:cNvSpPr txBox="1">
            <a:spLocks/>
          </p:cNvSpPr>
          <p:nvPr/>
        </p:nvSpPr>
        <p:spPr>
          <a:xfrm>
            <a:off x="258688" y="4427083"/>
            <a:ext cx="5105400" cy="555104"/>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b="1" kern="1200">
                <a:solidFill>
                  <a:schemeClr val="tx1"/>
                </a:solidFill>
                <a:effectLst>
                  <a:reflection blurRad="6350" stA="55000" endA="300" endPos="45500" dir="5400000" sy="-100000" algn="bl" rotWithShape="0"/>
                </a:effectLst>
                <a:latin typeface="Microsoft JhengHei" pitchFamily="34" charset="-120"/>
                <a:ea typeface="Microsoft JhengHei" pitchFamily="34" charset="-120"/>
                <a:cs typeface="+mn-cs"/>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Microsoft JhengHei" pitchFamily="34" charset="-120"/>
                <a:ea typeface="Microsoft JhengHei" pitchFamily="34" charset="-120"/>
                <a:cs typeface="+mn-cs"/>
              </a:defRPr>
            </a:lvl2pPr>
            <a:lvl3pPr marL="914400" indent="0" algn="ctr" defTabSz="914400" rtl="0" eaLnBrk="1" latinLnBrk="0" hangingPunct="1">
              <a:spcBef>
                <a:spcPct val="20000"/>
              </a:spcBef>
              <a:buFont typeface="Arial" pitchFamily="34" charset="0"/>
              <a:buNone/>
              <a:defRPr sz="1800" kern="1200">
                <a:solidFill>
                  <a:schemeClr val="tx1">
                    <a:tint val="75000"/>
                  </a:schemeClr>
                </a:solidFill>
                <a:latin typeface="Microsoft JhengHei" pitchFamily="34" charset="-120"/>
                <a:ea typeface="Microsoft JhengHei" pitchFamily="34" charset="-120"/>
                <a:cs typeface="+mn-cs"/>
              </a:defRPr>
            </a:lvl3pPr>
            <a:lvl4pPr marL="1371600" indent="0" algn="ctr" defTabSz="914400" rtl="0" eaLnBrk="1" latinLnBrk="0" hangingPunct="1">
              <a:spcBef>
                <a:spcPct val="20000"/>
              </a:spcBef>
              <a:buFont typeface="Arial" pitchFamily="34" charset="0"/>
              <a:buNone/>
              <a:defRPr sz="1600" kern="1200">
                <a:solidFill>
                  <a:schemeClr val="tx1">
                    <a:tint val="75000"/>
                  </a:schemeClr>
                </a:solidFill>
                <a:latin typeface="Microsoft JhengHei" pitchFamily="34" charset="-120"/>
                <a:ea typeface="Microsoft JhengHei" pitchFamily="34" charset="-120"/>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icrosoft JhengHei" pitchFamily="34" charset="-120"/>
                <a:ea typeface="Microsoft JhengHei" pitchFamily="34" charset="-12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dirty="0" smtClean="0">
                <a:effectLst/>
              </a:rPr>
              <a:t>2-2</a:t>
            </a:r>
            <a:r>
              <a:rPr lang="zh-TW" altLang="en-US" dirty="0" smtClean="0">
                <a:effectLst/>
              </a:rPr>
              <a:t>　電腦硬體基本單元</a:t>
            </a:r>
            <a:endParaRPr lang="en-US" altLang="zh-TW" dirty="0" smtClean="0">
              <a:effectLst/>
            </a:endParaRPr>
          </a:p>
          <a:p>
            <a:endParaRPr lang="en-US" dirty="0">
              <a:effectLst/>
            </a:endParaRPr>
          </a:p>
        </p:txBody>
      </p:sp>
      <p:sp>
        <p:nvSpPr>
          <p:cNvPr id="11" name="Subtitle 2">
            <a:hlinkClick r:id="rId4" action="ppaction://hlinksldjump"/>
          </p:cNvPr>
          <p:cNvSpPr txBox="1">
            <a:spLocks/>
          </p:cNvSpPr>
          <p:nvPr/>
        </p:nvSpPr>
        <p:spPr>
          <a:xfrm>
            <a:off x="259200" y="3808800"/>
            <a:ext cx="5105400" cy="555104"/>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b="1" kern="1200">
                <a:solidFill>
                  <a:schemeClr val="tx1"/>
                </a:solidFill>
                <a:effectLst>
                  <a:reflection blurRad="6350" stA="55000" endA="300" endPos="45500" dir="5400000" sy="-100000" algn="bl" rotWithShape="0"/>
                </a:effectLst>
                <a:latin typeface="Microsoft JhengHei" pitchFamily="34" charset="-120"/>
                <a:ea typeface="Microsoft JhengHei" pitchFamily="34" charset="-120"/>
                <a:cs typeface="+mn-cs"/>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Microsoft JhengHei" pitchFamily="34" charset="-120"/>
                <a:ea typeface="Microsoft JhengHei" pitchFamily="34" charset="-120"/>
                <a:cs typeface="+mn-cs"/>
              </a:defRPr>
            </a:lvl2pPr>
            <a:lvl3pPr marL="914400" indent="0" algn="ctr" defTabSz="914400" rtl="0" eaLnBrk="1" latinLnBrk="0" hangingPunct="1">
              <a:spcBef>
                <a:spcPct val="20000"/>
              </a:spcBef>
              <a:buFont typeface="Arial" pitchFamily="34" charset="0"/>
              <a:buNone/>
              <a:defRPr sz="1800" kern="1200">
                <a:solidFill>
                  <a:schemeClr val="tx1">
                    <a:tint val="75000"/>
                  </a:schemeClr>
                </a:solidFill>
                <a:latin typeface="Microsoft JhengHei" pitchFamily="34" charset="-120"/>
                <a:ea typeface="Microsoft JhengHei" pitchFamily="34" charset="-120"/>
                <a:cs typeface="+mn-cs"/>
              </a:defRPr>
            </a:lvl3pPr>
            <a:lvl4pPr marL="1371600" indent="0" algn="ctr" defTabSz="914400" rtl="0" eaLnBrk="1" latinLnBrk="0" hangingPunct="1">
              <a:spcBef>
                <a:spcPct val="20000"/>
              </a:spcBef>
              <a:buFont typeface="Arial" pitchFamily="34" charset="0"/>
              <a:buNone/>
              <a:defRPr sz="1600" kern="1200">
                <a:solidFill>
                  <a:schemeClr val="tx1">
                    <a:tint val="75000"/>
                  </a:schemeClr>
                </a:solidFill>
                <a:latin typeface="Microsoft JhengHei" pitchFamily="34" charset="-120"/>
                <a:ea typeface="Microsoft JhengHei" pitchFamily="34" charset="-120"/>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icrosoft JhengHei" pitchFamily="34" charset="-120"/>
                <a:ea typeface="Microsoft JhengHei" pitchFamily="34" charset="-12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dirty="0" smtClean="0">
                <a:effectLst/>
              </a:rPr>
              <a:t>2-1</a:t>
            </a:r>
            <a:r>
              <a:rPr lang="zh-TW" altLang="en-US" dirty="0">
                <a:effectLst/>
              </a:rPr>
              <a:t>　</a:t>
            </a:r>
            <a:r>
              <a:rPr lang="zh-TW" altLang="en-US" dirty="0" smtClean="0">
                <a:effectLst/>
              </a:rPr>
              <a:t>電腦硬體概論</a:t>
            </a:r>
            <a:endParaRPr lang="zh-TW" altLang="en-US" dirty="0">
              <a:effectLst/>
            </a:endParaRPr>
          </a:p>
          <a:p>
            <a:endParaRPr lang="en-US" dirty="0">
              <a:effectLst/>
            </a:endParaRPr>
          </a:p>
        </p:txBody>
      </p:sp>
      <p:sp>
        <p:nvSpPr>
          <p:cNvPr id="12" name="矩形 11"/>
          <p:cNvSpPr/>
          <p:nvPr/>
        </p:nvSpPr>
        <p:spPr>
          <a:xfrm>
            <a:off x="395536" y="1980000"/>
            <a:ext cx="108000" cy="1332000"/>
          </a:xfrm>
          <a:prstGeom prst="rect">
            <a:avLst/>
          </a:prstGeom>
          <a:gradFill>
            <a:gsLst>
              <a:gs pos="0">
                <a:schemeClr val="accent6">
                  <a:lumMod val="75000"/>
                </a:schemeClr>
              </a:gs>
              <a:gs pos="40000">
                <a:schemeClr val="accent6">
                  <a:lumMod val="60000"/>
                  <a:lumOff val="40000"/>
                </a:schemeClr>
              </a:gs>
              <a:gs pos="100000">
                <a:schemeClr val="accent6">
                  <a:lumMod val="75000"/>
                </a:schemeClr>
              </a:gs>
            </a:gsLst>
            <a:lin ang="15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smtClean="0"/>
              <a:t>延伸學習</a:t>
            </a:r>
            <a:endParaRPr lang="zh-TW" altLang="en-US" dirty="0"/>
          </a:p>
        </p:txBody>
      </p:sp>
      <p:sp>
        <p:nvSpPr>
          <p:cNvPr id="2" name="內容版面配置區 1"/>
          <p:cNvSpPr>
            <a:spLocks noGrp="1"/>
          </p:cNvSpPr>
          <p:nvPr>
            <p:ph idx="1"/>
          </p:nvPr>
        </p:nvSpPr>
        <p:spPr>
          <a:prstGeom prst="rect">
            <a:avLst/>
          </a:prstGeom>
        </p:spPr>
        <p:txBody>
          <a:bodyPr>
            <a:normAutofit/>
          </a:bodyPr>
          <a:lstStyle/>
          <a:p>
            <a:pPr>
              <a:spcBef>
                <a:spcPts val="1200"/>
              </a:spcBef>
            </a:pPr>
            <a:r>
              <a:rPr lang="en-US" altLang="zh-TW" b="1" dirty="0">
                <a:solidFill>
                  <a:srgbClr val="0070C0"/>
                </a:solidFill>
              </a:rPr>
              <a:t>All-in-One PC</a:t>
            </a:r>
          </a:p>
          <a:p>
            <a:pPr lvl="1">
              <a:spcBef>
                <a:spcPts val="1200"/>
              </a:spcBef>
            </a:pPr>
            <a:r>
              <a:rPr lang="zh-TW" altLang="en-US" dirty="0" smtClean="0"/>
              <a:t>一體</a:t>
            </a:r>
            <a:r>
              <a:rPr lang="zh-TW" altLang="en-US" dirty="0"/>
              <a:t>成型的電腦。</a:t>
            </a:r>
          </a:p>
          <a:p>
            <a:pPr lvl="1">
              <a:spcBef>
                <a:spcPts val="1200"/>
              </a:spcBef>
            </a:pPr>
            <a:r>
              <a:rPr lang="zh-TW" altLang="en-US" dirty="0"/>
              <a:t>將電腦主機與螢幕整合</a:t>
            </a:r>
            <a:r>
              <a:rPr lang="en-US" altLang="zh-TW" dirty="0"/>
              <a:t/>
            </a:r>
            <a:br>
              <a:rPr lang="en-US" altLang="zh-TW" dirty="0"/>
            </a:br>
            <a:r>
              <a:rPr lang="zh-TW" altLang="en-US" dirty="0"/>
              <a:t>在一起，可以減少佔用</a:t>
            </a:r>
            <a:r>
              <a:rPr lang="en-US" altLang="zh-TW" dirty="0"/>
              <a:t/>
            </a:r>
            <a:br>
              <a:rPr lang="en-US" altLang="zh-TW" dirty="0"/>
            </a:br>
            <a:r>
              <a:rPr lang="zh-TW" altLang="en-US" dirty="0"/>
              <a:t>桌面的空間。</a:t>
            </a:r>
            <a:endParaRPr lang="en-US" altLang="zh-TW" dirty="0"/>
          </a:p>
          <a:p>
            <a:pPr lvl="1">
              <a:spcBef>
                <a:spcPts val="1200"/>
              </a:spcBef>
            </a:pPr>
            <a:endParaRPr lang="en-US" altLang="zh-TW" dirty="0" smtClean="0"/>
          </a:p>
          <a:p>
            <a:pPr lvl="1">
              <a:spcBef>
                <a:spcPts val="1200"/>
              </a:spcBef>
            </a:pPr>
            <a:endParaRPr lang="en-US" altLang="zh-TW" dirty="0" smtClean="0"/>
          </a:p>
          <a:p>
            <a:pPr lvl="1">
              <a:spcBef>
                <a:spcPts val="1200"/>
              </a:spcBef>
            </a:pPr>
            <a:r>
              <a:rPr lang="zh-TW" altLang="en-US" dirty="0" smtClean="0"/>
              <a:t>部分</a:t>
            </a:r>
            <a:r>
              <a:rPr lang="en-US" altLang="zh-TW" dirty="0"/>
              <a:t>All-in-One </a:t>
            </a:r>
            <a:r>
              <a:rPr lang="en-US" altLang="zh-TW" dirty="0" smtClean="0"/>
              <a:t>PC</a:t>
            </a:r>
            <a:r>
              <a:rPr lang="zh-TW" altLang="en-US" dirty="0" smtClean="0"/>
              <a:t>提供</a:t>
            </a:r>
            <a:r>
              <a:rPr lang="zh-TW" altLang="en-US" dirty="0"/>
              <a:t>觸控式螢幕。</a:t>
            </a:r>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9167" y="1714488"/>
            <a:ext cx="3869113" cy="342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42</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grpSp>
        <p:nvGrpSpPr>
          <p:cNvPr id="8" name="群組 6"/>
          <p:cNvGrpSpPr/>
          <p:nvPr/>
        </p:nvGrpSpPr>
        <p:grpSpPr>
          <a:xfrm>
            <a:off x="0" y="6065913"/>
            <a:ext cx="5364088" cy="792087"/>
            <a:chOff x="251520" y="1757446"/>
            <a:chExt cx="5123352" cy="932613"/>
          </a:xfrm>
        </p:grpSpPr>
        <p:sp>
          <p:nvSpPr>
            <p:cNvPr id="9" name="矩形 7">
              <a:hlinkClick r:id="rId4"/>
            </p:cNvPr>
            <p:cNvSpPr/>
            <p:nvPr/>
          </p:nvSpPr>
          <p:spPr>
            <a:xfrm>
              <a:off x="629304" y="2096578"/>
              <a:ext cx="4387467"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影片充電站：雙螢幕桌上型電腦 （</a:t>
              </a:r>
              <a:r>
                <a:rPr lang="en-US" altLang="zh-TW" b="1" dirty="0" smtClean="0">
                  <a:latin typeface="微軟正黑體" pitchFamily="34" charset="-120"/>
                  <a:ea typeface="微軟正黑體" pitchFamily="34" charset="-120"/>
                </a:rPr>
                <a:t>1:00</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0"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87186"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6271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2-2.5</a:t>
            </a:r>
            <a:r>
              <a:rPr lang="zh-TW" altLang="en-US" dirty="0" smtClean="0"/>
              <a:t> 基本</a:t>
            </a:r>
            <a:r>
              <a:rPr lang="zh-TW" altLang="en-US" dirty="0"/>
              <a:t>單元間如何進行溝通</a:t>
            </a:r>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smtClean="0">
                <a:solidFill>
                  <a:srgbClr val="C00000"/>
                </a:solidFill>
              </a:rPr>
              <a:t>控制匯流排</a:t>
            </a:r>
            <a:r>
              <a:rPr lang="en-US" altLang="zh-TW" b="1" dirty="0">
                <a:solidFill>
                  <a:srgbClr val="C00000"/>
                </a:solidFill>
              </a:rPr>
              <a:t>(control bus) </a:t>
            </a:r>
            <a:endParaRPr lang="zh-TW" altLang="en-US" b="1" dirty="0">
              <a:solidFill>
                <a:srgbClr val="C00000"/>
              </a:solidFill>
            </a:endParaRPr>
          </a:p>
          <a:p>
            <a:pPr lvl="3">
              <a:spcBef>
                <a:spcPts val="1200"/>
              </a:spcBef>
            </a:pPr>
            <a:r>
              <a:rPr lang="zh-TW" altLang="en-US" sz="2400" dirty="0" smtClean="0"/>
              <a:t>主要</a:t>
            </a:r>
            <a:r>
              <a:rPr lang="zh-TW" altLang="en-US" sz="2400" dirty="0"/>
              <a:t>作用為傳送系統時脈與</a:t>
            </a:r>
            <a:r>
              <a:rPr lang="en-US" altLang="zh-TW" sz="2400" dirty="0" smtClean="0"/>
              <a:t>CPU</a:t>
            </a:r>
            <a:r>
              <a:rPr lang="zh-TW" altLang="en-US" sz="2400" dirty="0" smtClean="0"/>
              <a:t>發出</a:t>
            </a:r>
            <a:r>
              <a:rPr lang="zh-TW" altLang="en-US" sz="2400" dirty="0"/>
              <a:t>的控制</a:t>
            </a:r>
            <a:r>
              <a:rPr lang="zh-TW" altLang="en-US" sz="2400" dirty="0" smtClean="0"/>
              <a:t>訊號，</a:t>
            </a:r>
            <a:r>
              <a:rPr lang="zh-TW" altLang="en-US" sz="2400" dirty="0"/>
              <a:t>並藉此協調整個系統的運作</a:t>
            </a:r>
            <a:r>
              <a:rPr lang="zh-TW" altLang="en-US" sz="2400" dirty="0" smtClean="0"/>
              <a:t>。</a:t>
            </a:r>
            <a:endParaRPr lang="en-US" altLang="zh-TW" sz="2400" dirty="0" smtClean="0"/>
          </a:p>
          <a:p>
            <a:pPr lvl="3">
              <a:spcBef>
                <a:spcPts val="1200"/>
              </a:spcBef>
            </a:pPr>
            <a:r>
              <a:rPr lang="zh-TW" altLang="en-US" sz="2400" dirty="0" smtClean="0"/>
              <a:t>單向傳輸。</a:t>
            </a:r>
            <a:endParaRPr lang="zh-TW" altLang="en-US" sz="2400" dirty="0"/>
          </a:p>
          <a:p>
            <a:pPr lvl="1">
              <a:spcBef>
                <a:spcPts val="1200"/>
              </a:spcBef>
            </a:pPr>
            <a:r>
              <a:rPr lang="zh-TW" altLang="en-US" b="1" dirty="0">
                <a:solidFill>
                  <a:srgbClr val="C00000"/>
                </a:solidFill>
              </a:rPr>
              <a:t>位址</a:t>
            </a:r>
            <a:r>
              <a:rPr lang="zh-TW" altLang="en-US" b="1" dirty="0" smtClean="0">
                <a:solidFill>
                  <a:srgbClr val="C00000"/>
                </a:solidFill>
              </a:rPr>
              <a:t>匯流排</a:t>
            </a:r>
            <a:r>
              <a:rPr lang="en-US" altLang="zh-TW" b="1" dirty="0">
                <a:solidFill>
                  <a:srgbClr val="C00000"/>
                </a:solidFill>
              </a:rPr>
              <a:t>(address bus) </a:t>
            </a:r>
            <a:endParaRPr lang="zh-TW" altLang="en-US" b="1" dirty="0">
              <a:solidFill>
                <a:srgbClr val="C00000"/>
              </a:solidFill>
            </a:endParaRPr>
          </a:p>
          <a:p>
            <a:pPr lvl="3">
              <a:spcBef>
                <a:spcPts val="1200"/>
              </a:spcBef>
            </a:pPr>
            <a:r>
              <a:rPr lang="zh-TW" altLang="en-US" sz="2400" dirty="0" smtClean="0"/>
              <a:t>用來找出</a:t>
            </a:r>
            <a:r>
              <a:rPr lang="zh-TW" altLang="en-US" sz="2400" dirty="0"/>
              <a:t>資料位於主記憶體中的位址進而讀寫所需</a:t>
            </a:r>
            <a:r>
              <a:rPr lang="zh-TW" altLang="en-US" sz="2400" dirty="0" smtClean="0"/>
              <a:t>資料。</a:t>
            </a:r>
            <a:endParaRPr lang="en-US" altLang="zh-TW" sz="2400" dirty="0" smtClean="0"/>
          </a:p>
          <a:p>
            <a:pPr lvl="3">
              <a:spcBef>
                <a:spcPts val="1200"/>
              </a:spcBef>
            </a:pPr>
            <a:r>
              <a:rPr lang="zh-TW" altLang="en-US" sz="2400" dirty="0" smtClean="0"/>
              <a:t>匯流排</a:t>
            </a:r>
            <a:r>
              <a:rPr lang="zh-TW" altLang="en-US" sz="2400" dirty="0"/>
              <a:t>線數會影響能定址的</a:t>
            </a:r>
            <a:r>
              <a:rPr lang="zh-TW" altLang="en-US" sz="2400" dirty="0" smtClean="0">
                <a:solidFill>
                  <a:srgbClr val="FF0000"/>
                </a:solidFill>
              </a:rPr>
              <a:t>最大主記憶體容量</a:t>
            </a:r>
            <a:r>
              <a:rPr lang="zh-TW" altLang="en-US" sz="2400" dirty="0" smtClean="0"/>
              <a:t>。</a:t>
            </a:r>
            <a:endParaRPr lang="en-US" altLang="zh-TW" sz="2400" dirty="0" smtClean="0"/>
          </a:p>
          <a:p>
            <a:pPr lvl="3">
              <a:spcBef>
                <a:spcPts val="1200"/>
              </a:spcBef>
            </a:pPr>
            <a:r>
              <a:rPr lang="zh-TW" altLang="en-US" sz="2400" dirty="0" smtClean="0"/>
              <a:t>單向傳輸。</a:t>
            </a:r>
            <a:endParaRPr lang="zh-TW" altLang="en-US" sz="2400" dirty="0"/>
          </a:p>
        </p:txBody>
      </p:sp>
      <p:sp>
        <p:nvSpPr>
          <p:cNvPr id="5" name="文字方塊 4"/>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72</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6" name="文字方塊 5"/>
          <p:cNvSpPr txBox="1"/>
          <p:nvPr/>
        </p:nvSpPr>
        <p:spPr>
          <a:xfrm>
            <a:off x="5683987"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內部連結方式</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254048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2-2.5</a:t>
            </a:r>
            <a:r>
              <a:rPr lang="zh-TW" altLang="en-US" dirty="0" smtClean="0"/>
              <a:t> 基本單元間如何進行溝通</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smtClean="0">
                <a:solidFill>
                  <a:srgbClr val="C00000"/>
                </a:solidFill>
              </a:rPr>
              <a:t>資料匯流排 </a:t>
            </a:r>
            <a:r>
              <a:rPr lang="en-US" altLang="zh-TW" b="1" dirty="0">
                <a:solidFill>
                  <a:srgbClr val="C00000"/>
                </a:solidFill>
              </a:rPr>
              <a:t>(data bus) </a:t>
            </a:r>
            <a:endParaRPr lang="zh-TW" altLang="en-US" b="1" dirty="0">
              <a:solidFill>
                <a:srgbClr val="C00000"/>
              </a:solidFill>
            </a:endParaRPr>
          </a:p>
          <a:p>
            <a:pPr lvl="3">
              <a:spcBef>
                <a:spcPts val="1200"/>
              </a:spcBef>
            </a:pPr>
            <a:r>
              <a:rPr lang="zh-TW" altLang="en-US" sz="2400" dirty="0" smtClean="0"/>
              <a:t>主要</a:t>
            </a:r>
            <a:r>
              <a:rPr lang="zh-TW" altLang="en-US" sz="2400" dirty="0"/>
              <a:t>負責各單元間的資料傳送工作</a:t>
            </a:r>
            <a:r>
              <a:rPr lang="zh-TW" altLang="en-US" sz="2400" dirty="0" smtClean="0"/>
              <a:t>。</a:t>
            </a:r>
            <a:endParaRPr lang="en-US" altLang="zh-TW" sz="2400" dirty="0" smtClean="0"/>
          </a:p>
          <a:p>
            <a:pPr lvl="3">
              <a:spcBef>
                <a:spcPts val="1200"/>
              </a:spcBef>
            </a:pPr>
            <a:r>
              <a:rPr lang="zh-TW" altLang="en-US" sz="2400" dirty="0" smtClean="0"/>
              <a:t>資料</a:t>
            </a:r>
            <a:r>
              <a:rPr lang="zh-TW" altLang="en-US" sz="2400" dirty="0"/>
              <a:t>匯流排線</a:t>
            </a:r>
            <a:r>
              <a:rPr lang="zh-TW" altLang="en-US" sz="2400" dirty="0" smtClean="0"/>
              <a:t>的排</a:t>
            </a:r>
            <a:r>
              <a:rPr lang="zh-TW" altLang="en-US" sz="2400" dirty="0"/>
              <a:t>線數愈多表示每次能夠傳送的資料量</a:t>
            </a:r>
            <a:r>
              <a:rPr lang="zh-TW" altLang="en-US" sz="2400" dirty="0" smtClean="0"/>
              <a:t>愈多。</a:t>
            </a:r>
            <a:endParaRPr lang="en-US" altLang="zh-TW" sz="2400" dirty="0" smtClean="0"/>
          </a:p>
          <a:p>
            <a:pPr lvl="3">
              <a:spcBef>
                <a:spcPts val="1200"/>
              </a:spcBef>
            </a:pPr>
            <a:r>
              <a:rPr lang="zh-TW" altLang="en-US" sz="2400" dirty="0" smtClean="0"/>
              <a:t>雙向傳輸。</a:t>
            </a:r>
            <a:endParaRPr lang="en-US" altLang="zh-TW" sz="2400" dirty="0"/>
          </a:p>
        </p:txBody>
      </p:sp>
      <p:pic>
        <p:nvPicPr>
          <p:cNvPr id="37890"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8662" y="3698738"/>
            <a:ext cx="7740352" cy="297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72</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7" name="文字方塊 6"/>
          <p:cNvSpPr txBox="1"/>
          <p:nvPr/>
        </p:nvSpPr>
        <p:spPr>
          <a:xfrm>
            <a:off x="5683987"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內部連結方式</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800933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5575" y="347245"/>
            <a:ext cx="7239000" cy="1143000"/>
          </a:xfrm>
          <a:prstGeom prst="rect">
            <a:avLst/>
          </a:prstGeom>
        </p:spPr>
        <p:txBody>
          <a:bodyPr/>
          <a:lstStyle/>
          <a:p>
            <a:r>
              <a:rPr lang="en-US" altLang="zh-TW" dirty="0" smtClean="0"/>
              <a:t>2-2.5</a:t>
            </a:r>
            <a:r>
              <a:rPr lang="zh-TW" altLang="en-US" dirty="0" smtClean="0"/>
              <a:t> 基本單元間如何進行溝通</a:t>
            </a:r>
            <a:endParaRPr lang="zh-TW" altLang="en-US" dirty="0"/>
          </a:p>
        </p:txBody>
      </p:sp>
      <p:sp>
        <p:nvSpPr>
          <p:cNvPr id="3" name="內容版面配置區 2"/>
          <p:cNvSpPr>
            <a:spLocks noGrp="1"/>
          </p:cNvSpPr>
          <p:nvPr>
            <p:ph idx="1"/>
          </p:nvPr>
        </p:nvSpPr>
        <p:spPr>
          <a:prstGeom prst="rect">
            <a:avLst/>
          </a:prstGeom>
        </p:spPr>
        <p:txBody>
          <a:bodyPr>
            <a:normAutofit/>
          </a:bodyPr>
          <a:lstStyle/>
          <a:p>
            <a:r>
              <a:rPr lang="zh-TW" altLang="en-US" b="1" dirty="0">
                <a:solidFill>
                  <a:srgbClr val="0070C0"/>
                </a:solidFill>
              </a:rPr>
              <a:t>外部連結</a:t>
            </a:r>
            <a:r>
              <a:rPr lang="zh-TW" altLang="en-US" b="1" dirty="0" smtClean="0">
                <a:solidFill>
                  <a:srgbClr val="0070C0"/>
                </a:solidFill>
              </a:rPr>
              <a:t>方式</a:t>
            </a:r>
            <a:endParaRPr lang="en-US" altLang="zh-TW" b="1" dirty="0" smtClean="0">
              <a:solidFill>
                <a:srgbClr val="0070C0"/>
              </a:solidFill>
            </a:endParaRPr>
          </a:p>
          <a:p>
            <a:pPr lvl="1"/>
            <a:r>
              <a:rPr lang="zh-TW" altLang="en-US" dirty="0" smtClean="0"/>
              <a:t>連接隨身碟、數位相機、光碟燒錄機等外部裝置的連結方式。</a:t>
            </a:r>
            <a:endParaRPr lang="en-US" altLang="zh-TW" dirty="0"/>
          </a:p>
        </p:txBody>
      </p:sp>
      <p:sp>
        <p:nvSpPr>
          <p:cNvPr id="4" name="AutoShape 4" descr="data:image/jpeg;base64,/9j/4AAQSkZJRgABAQAAAQABAAD/2wCEAAkGBhISEBUQExQVFRUSFBQVFxgUFRQYFhcSFBcVFxQYFBUXGyYeFxkjGRQWHy8gIycpLCwsFR8xNTAqNSYrLCkBCQoKDgwOGg8PGikkHyUsLC8sKSksLCwpLCwpLCwsLCwsLCwsLCksKSwsLCkpLCwsLCwsLCwsLCwpLCksLCksLP/AABEIAMIBAwMBIgACEQEDEQH/xAAcAAEAAQUBAQAAAAAAAAAAAAAABQIDBAYHAQj/xAA/EAACAQIDBgMFBgQFBAMAAAAAAQIDEQQFIQYSMUFRYXGBkRMiMqGxB1JywdHhFEKS8CNigsLxU3OishYkQ//EABkBAQADAQEAAAAAAAAAAAAAAAACBAUBA//EACYRAQACAgICAQMFAQAAAAAAAAABAgMRBBIxQSEiUXETFDJhkYH/2gAMAwEAAhEDEQA/AO4gAAAAAAAAAAAAAAAAAAAAAAAAEXn2eww1PflrJ/DHm3+SOxEzOocmYiNyp2h2ghhae9LWT+GPV9+i7nIM4zideo6k3dt+SXJJckVZ1nM69Rzm7t+iXJJckRFWpbxNXDijFG58srLlnLOo8Ka1XktWyc2Z2adSSnJdzzZ7Z+VSSk1xOk5blyglCK1PDNm38QsYcOvmVeX5eopQgidjGNKm23ZRTlJ9krtnuFwygu74s1z7QM19nQVFPWq9f+3Gzfq7L1KlY72isLVp6Vm0ueZ7mbq1Z1XxqSbt0XCK8o2RFYbDKc0+noU46vo36eJIZNhnu3tq7f1M1ckxSumVjib222rZPLd+rflHRfmzpEI2SS5EHsnlvs6SfP8Au5PGRady16xqAAEUgAAAAAAAAAAAAAAAAAAAAAB45ERjNrcLTbi6qck7NQTk1420JRWbeIRm0V8ymAReC2mw1V2jVjd8pe6/SVrlO0G0VPC096TTk17sevd9EOlt6053rre1ee57Tw1Pfm9X8Mebf6dzkOe59UxFRzk+PBckuSRTnWeVMRUc5yu36JdF0REznbU08OGMUbnyzMuacs6jwTqWXclMgyKVWe81oU5Hk0qs02jpeU5UqcVFLVnlmzeoe+HD7lVleWKEVGK1NiwmFUF35jCYVRXcyCjM7XogORbY5t7bETkneMXuR/DC6v5vefmdG2qzT2GFnJO0pe5D8UufkrvyONYurd2LvDx7mbKPMvqIqxqbUpbvmbjs5l2/OMbcNfN8DV8owfv3et3c6nsbl1o+0a46/od5N/Rxqe2y0KSjFRXJFwAz18AAAAAAAAAAAAAAAAAAAAtYnFQpwc5yUYxV22Bcbsapne3UIXhQSnLhvP4F4fe+niQO0e1067dOF40unOXeXbsa45Ghh4vu/wDjOzcr1T/WfmeeV663alSTje9k91X8I2ImVN8pP/UlL9/mXWym5eikR4UZvM+VremuSfg/yl+pj1szi7p3umk1K9430jp08CvEYlLQgse7Vm+tJP8ApmmQtfXxD1pTflnOpz6mdlGUSrSWnMoynK3WatwTkvSTR0vJMmVKK01KmXN6hbxYvcrmTZOqUUktTZ8HhN1XfH6HmDwm6rvj9DKKMyuxAAWMbi40qc6suEIuT8ErkUmgfaLmu9WVFPSlHX8c7P5Rt/Uzn1eb3klxb+RK5ni5VJSnL4pycn4yd/28iOoYW9RSv2sbNK/p49Ma9v1Mm5bDkOD3nFdX/wAnWMtw+5TSNH2PwG9Uvyjp+p0IzM1u1mpir1qAA8XqAAAAAAAAAAAAAAAAAEbnee08NDem7yfwxXGT/JdWdiJtOocmYrG5X8zzOnQpupUdkuHVvpFc2ct2i2pqYqdlpGL0jf3Y95W+KRiZznlXF1HJvThpwiukPzZiwio6JW+Xo+pq4OPFPmfLKz8ib/EeFXtHzXo/1KfaLrbxR5f++lu/M9bsW1QbMPFYvkjzE4rkjCaPG9/UPemP3JfW55XwalNOTtHcnGXg7NfQrhE9xid4x5SU7rwSt9TwWIbzsRSUrytza9G0dEwWD3fefH6fuar9nGAtR35LW7+bv+Zuxn3n6pX6R8QAA80w0zbvPYOl/D05KTclv21SjHWzfC+9b0JLbjN3Qwr3W1OrJU42+LW7k133U/U5RVc+O5w4b1R/+sVZFzjYe31Sp8nN1+mFrFt6272LmTUnZN3068b/APJGYqs1LelvUnw3k9+n23ly+RObN1t+oqUklJOL04SjycexdzTqs6U8EbtG3UNkMDuUt58X/bNgLGCo7tOMeiL5jy2IAAcAAAAAAAAAAAAAAANb2n2tjQTp07Sq+qh3l1fb17ypSbzqEL3ikbllbR7TU8LG2kqjWkb8F96b5L6nKsxzOpiZyqTk2nxb0uuiXKPYt4mtOtNzqXs3d73GT6y7dj18DXw4Ixx/bJzZ5yT/AE8TSX5W+h49X3t6eBVGPPmeSkl5llWG0kYFfE30R5iMRctI8L3+yzTHr5kseKJWolcYHg93tOBk4XAOrXgktI71/Pdt9CxFNvdXE3jZTImmpNavgeWW/WNPXHTct12fwip0Irx+pJlFCnuxUeiKyguhpG3G01WlVVGjNwtHem1a93wV3w018zac0zmjh471Waj0XGT/AAxWrORZrmDrVp1X/PJvwV/dXkrLyLnFxdrdpj4U+Vl616xPy9xubVq1vaVJT3b23nwvxt6GFON+b/qf6np5vGrERHhlTaZ8qXSXDj4/mSOxuWxWLgru0d5xXRNaxv0vr5GBYn9j6Vq0aney9GeHI1FJe/H33h1aHBFRTDgVGK2gAAAAAAAAAAAAAAAGDnmJlTw9ScdHGLs+nK5y6rCLbu2nx15353On53KLoypt6zi1px15mj43ZanL3lvXXNt8vD8ixh5FcUanyq58Fss/HhBPCP8AlaZj1KDXFEli9m60XenK66N3+b1IvE5hUoTVKrZSaule+nK/S5ex8ml/iFG/GvT5lbnKxgVq294FePxTnLtbkWLHre3pHHT2pSPUipIuRieL3Ixsexi5OyV2yqMHJpLmbls1sza05o8smTr+XrSnZTszsxa05o37LcIl71uGi/MtYLBX7RXzJRIpWttciNPSB2xzx4bD3g7VKkt2L425ylZ9F82ieOXbeZp7XFOC+Gitxfi4zfrZf6T04+PvfUvHkZOlNx5a9iK8pyc5ycpPi5O7fmzFrVmnFKLkm9WnH3e7TevkeuTbeui05ceZ6k+3p+htRDG2riy3Wrxjbedt52Wjevkj277fPh6nqqPp6P8AY64qJnZ3H7tWEHwctH3fIhYyv2MzKaV60f8AK0/Q8s0RNJ29MMzF407Rh3eK8C4WcK/cXgXjCbwAAAAAAAAAAAAAGHjswUNFrL6eJY2kzV4bCVcQo73soOW7e10rX1s7adjQMB9p+Bq/G6lGT/6kXON/xwu/WKI236djXttc5tu7d2yhopwWKp1o71GpCqutOUZW8UtY+aR7KbbahxWjlyj1Ub6OXyXd6HlETMpzMQtYitu6JXnbnwj3l1fSPrZceR7S1ZPFuTbk3Pi9X0+h1fE02kqdNXlK/j3lJv5tmr7TbIU4U51N5uqouTtwXdvkui4vsWcVoxyr5KzeGo0pXsZDiY2ClfdM2K5mtZnV8PIQLkKbk7I9p0nJ7q1bN12c2aUUpzWpXyZOv5e9Mfb5nwo2b2Zt780brgsFftFfM9wWCvq/h+v7EkkUplciBKx6AQSYeb49UaFSq/5ItrvLhFebaRxavWesm7vVt9W9X6s337Sc0soYdPj/AIkvBXUF63fkjndaWqj1d/Jfvb0NXiU607fdlcu/a/X7PacbL++PMqS72/v5HqRa3na/XT1LqkqctH1b87dz255Lgv78j1ByVceBK5HCyc+rS8rkPVqWTfTUlcmW7Riv831aZX5FtV0s8eu7bddwLvBGQYeVP/Cj4GYYraAAAAAAAAAAAAAELthWgsFWU2kp05QV+c5J7qS53ODTw9CtUnBQcXCzulupp80n37HZftQpXy+T+7OL+q/M+foZ5WpyaUt5JvSeul+vH5koQlsGVZS6WKpVIVU9yrT3k3aSjvK6duqfDudpta1OC5adEur6I4FhM+pqp7SUJQk7bzg7p7vC8ZarguD5Hc8hzX+Iw8Z00473xz0u5c1H9WlZWt2jbfp2v9st/wCHeENZv45tfC+neXbgufeHz2lbD1EucZXvq23xbfNkthqqlC6i4pNpJqzaT4+D4kZnuISpyglvTlFqMfFWvLohWNFp25VgORK0KLk91LVjC5BWUkt3zN72e2cUEpSWpoZMsRH0qePFMz8rezuzaglOa1NxweCvq1pyXX9irB4Lm+HJdSQKMyuRAkACKQUzkkm3olq/AqI3aOTWErW/6cvmrP5HYjc6cmdRtyrPcxdevOrylLTtBaRXokRrpK9+yXkr/qZlbEwv8JbWIp9GbtZiI0wpiZnbHcCl0+Gq0Mvfp9WNym/5iXaEOssbdEUZP8MuUkUzoW5oluHNSsPD791019Nf78idyOhvzjBfe1+RH5fBeznLs0bXsDgLvffW5n8m/lo8amtN9oU92KXQuAGa0QAAAAAAAAAAAABAbcYd1MFUppXc7JJWvdNPS/gcHzHZX2c7S9xv4YVLwb66vi7dj6Lzagp0mmaXicjdnGEnu/cklKHnTmnH5HduTDieKyOpC7cXa6Wmt278Lcu+h2j7Nn/9Hdf8s2n47sH+ZB4rIVBtulu/9mUorx9lK8F/p3SW2XlOnCdKkpSdSe8nONtz3Yxd1dqT062Ey5qU1icS4/4cfeqO1lyirWvL627mZl2Sbqc5+9OWrbMjKMnVNb0venJ3bfG76sl40b8TiSChQj0RJ4TB82tOS/UvwwME72+bMglMoxAACKQAABhZ1C+GrLrSn/6szTGzOaVGo3w3JX9GdidTty0bhynB7K/xEXNytFSsrc3bV/NL1FT7PPu1LeqJDafPp5bg6bp0XWnvKLilOy0cqkpOCdtdF49jB2P+0WeOrqg8L7N7k5zl7RtRUbJXi4J6uSS1+gyZr3tNo8OY8NKVis+UbLZOd3GFenJxbTSqxbTXJq+jLVTZXGR4e9/SzoWIyihP46NKX4qcH9Ua9/8ANcswtaeDUvZzhPdlGFGbhv2WicE1flw5HK8jJ6dtx6e2rTyvGR407+T/ACZH1s0lGXs5pxlr/aOs4DMKWIpRrUZb8J3UZJSV7NxekknxTXkcj+0HEp5hNLhDdgrf5F7z/q3i3x+Re1tSq5+NSsbhsOTveoNfebXqdQ2RwW5Rv10OZbFUt+EV3udkwNHcpxj0XzI8i31aTwV1Xa+ACssAAAAAAAAAAAAACirT3k11I+tlr5WfyZJgCArYLk014r8zMy3CxinZK9/yRJNFMKSXBWAQplYAAAAAAAAAAi87q6Rp/ee8/CFmv/Ld9GShyj7Vtrcbg8bTjhtxwlh1Oe/SU9VOUeL1S4cLcR1m3xB2ivzLceAscpw/2u45fHhsNNdUqkHfyqPTyJSj9sSt7+D/AKK7XylB/UhOC/2S/Xp93QrEBjNgcvqzdWeGhvyk5OSc4tybu292S1uRFL7XsI/ioYmPeLpTX1iyRo/aXl0ld1akPx0Xz/A2Q/TvX0l3pZOYHBwoU406cVGFKNoxV9LcFd6vV31OaZzsnKtiZyjJ8ddE9eet+p0ajm9KrQdalPfg2/etJX3eVpJO9yjKcHuxu+MtWe+KbU/Lyyat+GHsHs46VlJPjzOhkflVPTe8v1JA7adz8uVjUfAACKQAAAAAAAAAAAAAAAAAAAAAAAAAAAAAHPPtDy1yxVOtvxio0ZU2pXu25xnFqyenuv1OhkDn+VwqzW9938/3J0tNbRMIXrFqzFvDmM8Gnx9lLyj/AL4osTyaD/8Axj5bv+yRvVTY+m+Bi1NjFyuWo5WT3Ef4pTw8XqZj/rRauz9PnSmvKa+qMaWzeH43kn3cX+hvU9kJr4ZNFmpkGIWinJ+Lf0O/ud/ypDn7SY/jeXmxlG+FjRjw/iK3f3IuL182jpeHwkVFKy0XRGtbI5PKC3p8btcLJddPF/M20p2nczK/SvWsQJAAikAAAAAAAAAAAAAAAAAAAAAAAAAAAAAAAAFuph4yd2uBcAGO8DHv6lDy9dX6Iywd3LnWGC8vfKS9Cl4KXZ+f7EgDvaXOkMbBUHFO/V/MyQCKQAAAAAAAAAAAAAAAAAAAAAAAAAAAAAAAAAAAAAAAAAAAAAAAAAAAAAAAAA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6" descr="data:image/jpeg;base64,/9j/4AAQSkZJRgABAQAAAQABAAD/2wCEAAkGBhISEBUQExQVFRUSFBQVFxgUFRQYFhcSFBcVFxQYFBUXGyYeFxkjGRQWHy8gIycpLCwsFR8xNTAqNSYrLCkBCQoKDgwOGg8PGikkHyUsLC8sKSksLCwpLCwpLCwsLCwsLCwsLCksKSwsLCkpLCwsLCwsLCwsLCwpLCksLCksLP/AABEIAMIBAwMBIgACEQEDEQH/xAAcAAEAAQUBAQAAAAAAAAAAAAAABQIDBAYHAQj/xAA/EAACAQIDBgMFBgQFBAMAAAAAAQIDEQQFIQYSMUFRYXGBkRMiMqGxB1JywdHhFEKS8CNigsLxU3OishYkQ//EABkBAQADAQEAAAAAAAAAAAAAAAACBAUBA//EACYRAQACAgICAQMFAQAAAAAAAAABAgMRBBIxQSEiUXETFDJhkYH/2gAMAwEAAhEDEQA/AO4gAAAAAAAAAAAAAAAAAAAAAAAAEXn2eww1PflrJ/DHm3+SOxEzOocmYiNyp2h2ghhae9LWT+GPV9+i7nIM4zideo6k3dt+SXJJckVZ1nM69Rzm7t+iXJJckRFWpbxNXDijFG58srLlnLOo8Ka1XktWyc2Z2adSSnJdzzZ7Z+VSSk1xOk5blyglCK1PDNm38QsYcOvmVeX5eopQgidjGNKm23ZRTlJ9krtnuFwygu74s1z7QM19nQVFPWq9f+3Gzfq7L1KlY72isLVp6Vm0ueZ7mbq1Z1XxqSbt0XCK8o2RFYbDKc0+noU46vo36eJIZNhnu3tq7f1M1ckxSumVjib222rZPLd+rflHRfmzpEI2SS5EHsnlvs6SfP8Au5PGRady16xqAAEUgAAAAAAAAAAAAAAAAAAAAAB45ERjNrcLTbi6qck7NQTk1420JRWbeIRm0V8ymAReC2mw1V2jVjd8pe6/SVrlO0G0VPC096TTk17sevd9EOlt6053rre1ee57Tw1Pfm9X8Mebf6dzkOe59UxFRzk+PBckuSRTnWeVMRUc5yu36JdF0REznbU08OGMUbnyzMuacs6jwTqWXclMgyKVWe81oU5Hk0qs02jpeU5UqcVFLVnlmzeoe+HD7lVleWKEVGK1NiwmFUF35jCYVRXcyCjM7XogORbY5t7bETkneMXuR/DC6v5vefmdG2qzT2GFnJO0pe5D8UufkrvyONYurd2LvDx7mbKPMvqIqxqbUpbvmbjs5l2/OMbcNfN8DV8owfv3et3c6nsbl1o+0a46/od5N/Rxqe2y0KSjFRXJFwAz18AAAAAAAAAAAAAAAAAAAAtYnFQpwc5yUYxV22Bcbsapne3UIXhQSnLhvP4F4fe+niQO0e1067dOF40unOXeXbsa45Ghh4vu/wDjOzcr1T/WfmeeV663alSTje9k91X8I2ImVN8pP/UlL9/mXWym5eikR4UZvM+VremuSfg/yl+pj1szi7p3umk1K9430jp08CvEYlLQgse7Vm+tJP8ApmmQtfXxD1pTflnOpz6mdlGUSrSWnMoynK3WatwTkvSTR0vJMmVKK01KmXN6hbxYvcrmTZOqUUktTZ8HhN1XfH6HmDwm6rvj9DKKMyuxAAWMbi40qc6suEIuT8ErkUmgfaLmu9WVFPSlHX8c7P5Rt/Uzn1eb3klxb+RK5ni5VJSnL4pycn4yd/28iOoYW9RSv2sbNK/p49Ma9v1Mm5bDkOD3nFdX/wAnWMtw+5TSNH2PwG9Uvyjp+p0IzM1u1mpir1qAA8XqAAAAAAAAAAAAAAAAAEbnee08NDem7yfwxXGT/JdWdiJtOocmYrG5X8zzOnQpupUdkuHVvpFc2ct2i2pqYqdlpGL0jf3Y95W+KRiZznlXF1HJvThpwiukPzZiwio6JW+Xo+pq4OPFPmfLKz8ib/EeFXtHzXo/1KfaLrbxR5f++lu/M9bsW1QbMPFYvkjzE4rkjCaPG9/UPemP3JfW55XwalNOTtHcnGXg7NfQrhE9xid4x5SU7rwSt9TwWIbzsRSUrytza9G0dEwWD3fefH6fuar9nGAtR35LW7+bv+Zuxn3n6pX6R8QAA80w0zbvPYOl/D05KTclv21SjHWzfC+9b0JLbjN3Qwr3W1OrJU42+LW7k133U/U5RVc+O5w4b1R/+sVZFzjYe31Sp8nN1+mFrFt6272LmTUnZN3068b/APJGYqs1LelvUnw3k9+n23ly+RObN1t+oqUklJOL04SjycexdzTqs6U8EbtG3UNkMDuUt58X/bNgLGCo7tOMeiL5jy2IAAcAAAAAAAAAAAAAAANb2n2tjQTp07Sq+qh3l1fb17ypSbzqEL3ikbllbR7TU8LG2kqjWkb8F96b5L6nKsxzOpiZyqTk2nxb0uuiXKPYt4mtOtNzqXs3d73GT6y7dj18DXw4Ixx/bJzZ5yT/AE8TSX5W+h49X3t6eBVGPPmeSkl5llWG0kYFfE30R5iMRctI8L3+yzTHr5kseKJWolcYHg93tOBk4XAOrXgktI71/Pdt9CxFNvdXE3jZTImmpNavgeWW/WNPXHTct12fwip0Irx+pJlFCnuxUeiKyguhpG3G01WlVVGjNwtHem1a93wV3w018zac0zmjh471Waj0XGT/AAxWrORZrmDrVp1X/PJvwV/dXkrLyLnFxdrdpj4U+Vl616xPy9xubVq1vaVJT3b23nwvxt6GFON+b/qf6np5vGrERHhlTaZ8qXSXDj4/mSOxuWxWLgru0d5xXRNaxv0vr5GBYn9j6Vq0aney9GeHI1FJe/H33h1aHBFRTDgVGK2gAAAAAAAAAAAAAAAGDnmJlTw9ScdHGLs+nK5y6rCLbu2nx15353On53KLoypt6zi1px15mj43ZanL3lvXXNt8vD8ixh5FcUanyq58Fss/HhBPCP8AlaZj1KDXFEli9m60XenK66N3+b1IvE5hUoTVKrZSaule+nK/S5ex8ml/iFG/GvT5lbnKxgVq294FePxTnLtbkWLHre3pHHT2pSPUipIuRieL3Ixsexi5OyV2yqMHJpLmbls1sza05o8smTr+XrSnZTszsxa05o37LcIl71uGi/MtYLBX7RXzJRIpWttciNPSB2xzx4bD3g7VKkt2L425ylZ9F82ieOXbeZp7XFOC+Gitxfi4zfrZf6T04+PvfUvHkZOlNx5a9iK8pyc5ycpPi5O7fmzFrVmnFKLkm9WnH3e7TevkeuTbeui05ceZ6k+3p+htRDG2riy3Wrxjbedt52Wjevkj277fPh6nqqPp6P8AY64qJnZ3H7tWEHwctH3fIhYyv2MzKaV60f8AK0/Q8s0RNJ29MMzF407Rh3eK8C4WcK/cXgXjCbwAAAAAAAAAAAAAGHjswUNFrL6eJY2kzV4bCVcQo73soOW7e10rX1s7adjQMB9p+Bq/G6lGT/6kXON/xwu/WKI236djXttc5tu7d2yhopwWKp1o71GpCqutOUZW8UtY+aR7KbbahxWjlyj1Ub6OXyXd6HlETMpzMQtYitu6JXnbnwj3l1fSPrZceR7S1ZPFuTbk3Pi9X0+h1fE02kqdNXlK/j3lJv5tmr7TbIU4U51N5uqouTtwXdvkui4vsWcVoxyr5KzeGo0pXsZDiY2ClfdM2K5mtZnV8PIQLkKbk7I9p0nJ7q1bN12c2aUUpzWpXyZOv5e9Mfb5nwo2b2Zt780brgsFftFfM9wWCvq/h+v7EkkUplciBKx6AQSYeb49UaFSq/5ItrvLhFebaRxavWesm7vVt9W9X6s337Sc0soYdPj/AIkvBXUF63fkjndaWqj1d/Jfvb0NXiU607fdlcu/a/X7PacbL++PMqS72/v5HqRa3na/XT1LqkqctH1b87dz255Lgv78j1ByVceBK5HCyc+rS8rkPVqWTfTUlcmW7Riv831aZX5FtV0s8eu7bddwLvBGQYeVP/Cj4GYYraAAAAAAAAAAAAAELthWgsFWU2kp05QV+c5J7qS53ODTw9CtUnBQcXCzulupp80n37HZftQpXy+T+7OL+q/M+foZ5WpyaUt5JvSeul+vH5koQlsGVZS6WKpVIVU9yrT3k3aSjvK6duqfDudpta1OC5adEur6I4FhM+pqp7SUJQk7bzg7p7vC8ZarguD5Hc8hzX+Iw8Z00473xz0u5c1H9WlZWt2jbfp2v9st/wCHeENZv45tfC+neXbgufeHz2lbD1EucZXvq23xbfNkthqqlC6i4pNpJqzaT4+D4kZnuISpyglvTlFqMfFWvLohWNFp25VgORK0KLk91LVjC5BWUkt3zN72e2cUEpSWpoZMsRH0qePFMz8rezuzaglOa1NxweCvq1pyXX9irB4Lm+HJdSQKMyuRAkACKQUzkkm3olq/AqI3aOTWErW/6cvmrP5HYjc6cmdRtyrPcxdevOrylLTtBaRXokRrpK9+yXkr/qZlbEwv8JbWIp9GbtZiI0wpiZnbHcCl0+Gq0Mvfp9WNym/5iXaEOssbdEUZP8MuUkUzoW5oluHNSsPD791019Nf78idyOhvzjBfe1+RH5fBeznLs0bXsDgLvffW5n8m/lo8amtN9oU92KXQuAGa0QAAAAAAAAAAAABAbcYd1MFUppXc7JJWvdNPS/gcHzHZX2c7S9xv4YVLwb66vi7dj6Lzagp0mmaXicjdnGEnu/cklKHnTmnH5HduTDieKyOpC7cXa6Wmt278Lcu+h2j7Nn/9Hdf8s2n47sH+ZB4rIVBtulu/9mUorx9lK8F/p3SW2XlOnCdKkpSdSe8nONtz3Yxd1dqT062Ey5qU1icS4/4cfeqO1lyirWvL627mZl2Sbqc5+9OWrbMjKMnVNb0venJ3bfG76sl40b8TiSChQj0RJ4TB82tOS/UvwwME72+bMglMoxAACKQAABhZ1C+GrLrSn/6szTGzOaVGo3w3JX9GdidTty0bhynB7K/xEXNytFSsrc3bV/NL1FT7PPu1LeqJDafPp5bg6bp0XWnvKLilOy0cqkpOCdtdF49jB2P+0WeOrqg8L7N7k5zl7RtRUbJXi4J6uSS1+gyZr3tNo8OY8NKVis+UbLZOd3GFenJxbTSqxbTXJq+jLVTZXGR4e9/SzoWIyihP46NKX4qcH9Ua9/8ANcswtaeDUvZzhPdlGFGbhv2WicE1flw5HK8jJ6dtx6e2rTyvGR407+T/ACZH1s0lGXs5pxlr/aOs4DMKWIpRrUZb8J3UZJSV7NxekknxTXkcj+0HEp5hNLhDdgrf5F7z/q3i3x+Re1tSq5+NSsbhsOTveoNfebXqdQ2RwW5Rv10OZbFUt+EV3udkwNHcpxj0XzI8i31aTwV1Xa+ACssAAAAAAAAAAAAACirT3k11I+tlr5WfyZJgCArYLk014r8zMy3CxinZK9/yRJNFMKSXBWAQplYAAAAAAAAAAi87q6Rp/ee8/CFmv/Ld9GShyj7Vtrcbg8bTjhtxwlh1Oe/SU9VOUeL1S4cLcR1m3xB2ivzLceAscpw/2u45fHhsNNdUqkHfyqPTyJSj9sSt7+D/AKK7XylB/UhOC/2S/Xp93QrEBjNgcvqzdWeGhvyk5OSc4tybu292S1uRFL7XsI/ioYmPeLpTX1iyRo/aXl0ld1akPx0Xz/A2Q/TvX0l3pZOYHBwoU406cVGFKNoxV9LcFd6vV31OaZzsnKtiZyjJ8ddE9eet+p0ajm9KrQdalPfg2/etJX3eVpJO9yjKcHuxu+MtWe+KbU/Lyyat+GHsHs46VlJPjzOhkflVPTe8v1JA7adz8uVjUfAACKQAAAAAAAAAAAAAAAAAAAAAAAAAAAAAHPPtDy1yxVOtvxio0ZU2pXu25xnFqyenuv1OhkDn+VwqzW9938/3J0tNbRMIXrFqzFvDmM8Gnx9lLyj/AL4osTyaD/8Axj5bv+yRvVTY+m+Bi1NjFyuWo5WT3Ef4pTw8XqZj/rRauz9PnSmvKa+qMaWzeH43kn3cX+hvU9kJr4ZNFmpkGIWinJ+Lf0O/ud/ypDn7SY/jeXmxlG+FjRjw/iK3f3IuL182jpeHwkVFKy0XRGtbI5PKC3p8btcLJddPF/M20p2nczK/SvWsQJAAikAAAAAAAAAAAAAAAAAAAAAAAAAAAAAAAAFuph4yd2uBcAGO8DHv6lDy9dX6Iywd3LnWGC8vfKS9Cl4KXZ+f7EgDvaXOkMbBUHFO/V/MyQCKQAAAAAAAAAAAAAAAAAAAAAAAAAAAAAAAAAAAAAAAAA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73</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1026" name="Picture 2"/>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475656" y="3212976"/>
            <a:ext cx="6192688" cy="3389385"/>
          </a:xfrm>
          <a:prstGeom prst="rect">
            <a:avLst/>
          </a:prstGeom>
          <a:noFill/>
          <a:ln w="9525">
            <a:noFill/>
            <a:miter lim="800000"/>
            <a:headEnd/>
            <a:tailEnd/>
          </a:ln>
        </p:spPr>
      </p:pic>
      <p:sp>
        <p:nvSpPr>
          <p:cNvPr id="11" name="弧形 10"/>
          <p:cNvSpPr/>
          <p:nvPr/>
        </p:nvSpPr>
        <p:spPr>
          <a:xfrm rot="16200000">
            <a:off x="2195736" y="2636912"/>
            <a:ext cx="2304256" cy="2448272"/>
          </a:xfrm>
          <a:prstGeom prst="arc">
            <a:avLst>
              <a:gd name="adj1" fmla="val 16200000"/>
              <a:gd name="adj2" fmla="val 3560296"/>
            </a:avLst>
          </a:prstGeom>
          <a:ln w="57150">
            <a:solidFill>
              <a:srgbClr val="FF006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2" name="弧形 11"/>
          <p:cNvSpPr/>
          <p:nvPr/>
        </p:nvSpPr>
        <p:spPr>
          <a:xfrm>
            <a:off x="1763688" y="5373216"/>
            <a:ext cx="2304256" cy="2448272"/>
          </a:xfrm>
          <a:prstGeom prst="arc">
            <a:avLst>
              <a:gd name="adj1" fmla="val 14825376"/>
              <a:gd name="adj2" fmla="val 19907506"/>
            </a:avLst>
          </a:prstGeom>
          <a:ln w="57150">
            <a:solidFill>
              <a:srgbClr val="FF006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弧形 12"/>
          <p:cNvSpPr/>
          <p:nvPr/>
        </p:nvSpPr>
        <p:spPr>
          <a:xfrm>
            <a:off x="2339752" y="3573016"/>
            <a:ext cx="4392488" cy="3096344"/>
          </a:xfrm>
          <a:prstGeom prst="arc">
            <a:avLst>
              <a:gd name="adj1" fmla="val 11565010"/>
              <a:gd name="adj2" fmla="val 21202741"/>
            </a:avLst>
          </a:prstGeom>
          <a:ln w="57150">
            <a:solidFill>
              <a:srgbClr val="FF006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4" name="弧形 13"/>
          <p:cNvSpPr/>
          <p:nvPr/>
        </p:nvSpPr>
        <p:spPr>
          <a:xfrm>
            <a:off x="2123728" y="4005064"/>
            <a:ext cx="4392488" cy="4608512"/>
          </a:xfrm>
          <a:prstGeom prst="arc">
            <a:avLst>
              <a:gd name="adj1" fmla="val 12806664"/>
              <a:gd name="adj2" fmla="val 21202741"/>
            </a:avLst>
          </a:prstGeom>
          <a:ln w="57150">
            <a:solidFill>
              <a:srgbClr val="FF0066"/>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858972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2-2.5</a:t>
            </a:r>
            <a:r>
              <a:rPr lang="zh-TW" altLang="en-US" dirty="0" smtClean="0"/>
              <a:t> 基本單元間如何進行溝通</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r>
              <a:rPr lang="zh-TW" altLang="en-US" b="1" dirty="0" smtClean="0">
                <a:solidFill>
                  <a:srgbClr val="C00000"/>
                </a:solidFill>
              </a:rPr>
              <a:t>萬</a:t>
            </a:r>
            <a:r>
              <a:rPr lang="zh-TW" altLang="en-US" b="1" dirty="0">
                <a:solidFill>
                  <a:srgbClr val="C00000"/>
                </a:solidFill>
              </a:rPr>
              <a:t>用序列</a:t>
            </a:r>
            <a:r>
              <a:rPr lang="zh-TW" altLang="en-US" b="1" dirty="0" smtClean="0">
                <a:solidFill>
                  <a:srgbClr val="C00000"/>
                </a:solidFill>
              </a:rPr>
              <a:t>匯流排</a:t>
            </a:r>
            <a:r>
              <a:rPr lang="en-US" altLang="zh-TW" b="1" dirty="0" smtClean="0">
                <a:solidFill>
                  <a:srgbClr val="C00000"/>
                </a:solidFill>
              </a:rPr>
              <a:t>(USB)</a:t>
            </a:r>
          </a:p>
          <a:p>
            <a:pPr lvl="2"/>
            <a:r>
              <a:rPr lang="zh-TW" altLang="en-US" dirty="0" smtClean="0"/>
              <a:t>常用於隨身</a:t>
            </a:r>
            <a:r>
              <a:rPr lang="zh-TW" altLang="en-US" dirty="0"/>
              <a:t>碟</a:t>
            </a:r>
            <a:r>
              <a:rPr lang="zh-TW" altLang="en-US" dirty="0" smtClean="0"/>
              <a:t>、讀卡機</a:t>
            </a:r>
            <a:r>
              <a:rPr lang="zh-TW" altLang="en-US" dirty="0"/>
              <a:t>、印表機、數位相機、</a:t>
            </a:r>
            <a:r>
              <a:rPr lang="en-US" altLang="zh-TW" dirty="0"/>
              <a:t>MP3 </a:t>
            </a:r>
            <a:r>
              <a:rPr lang="zh-TW" altLang="en-US" dirty="0"/>
              <a:t>播放</a:t>
            </a:r>
            <a:r>
              <a:rPr lang="zh-TW" altLang="en-US" dirty="0" smtClean="0"/>
              <a:t>器等設備。</a:t>
            </a:r>
            <a:endParaRPr lang="zh-TW" altLang="en-US" dirty="0"/>
          </a:p>
          <a:p>
            <a:pPr lvl="2"/>
            <a:r>
              <a:rPr lang="zh-TW" altLang="en-US" dirty="0"/>
              <a:t>現行廣泛使用的規格是</a:t>
            </a:r>
            <a:r>
              <a:rPr lang="en-US" altLang="zh-TW" dirty="0">
                <a:solidFill>
                  <a:srgbClr val="FF0000"/>
                </a:solidFill>
              </a:rPr>
              <a:t>USB </a:t>
            </a:r>
            <a:r>
              <a:rPr lang="en-US" altLang="zh-TW" dirty="0" smtClean="0">
                <a:solidFill>
                  <a:srgbClr val="FF0000"/>
                </a:solidFill>
              </a:rPr>
              <a:t>2.0</a:t>
            </a:r>
            <a:r>
              <a:rPr lang="zh-TW" altLang="en-US" dirty="0" smtClean="0"/>
              <a:t>及</a:t>
            </a:r>
            <a:r>
              <a:rPr lang="en-US" altLang="zh-TW" dirty="0" smtClean="0">
                <a:solidFill>
                  <a:srgbClr val="FF0000"/>
                </a:solidFill>
              </a:rPr>
              <a:t>USB3.0</a:t>
            </a:r>
            <a:r>
              <a:rPr lang="zh-TW" altLang="en-US" dirty="0" smtClean="0"/>
              <a:t>。</a:t>
            </a:r>
            <a:endParaRPr lang="en-US" altLang="zh-TW" dirty="0" smtClean="0"/>
          </a:p>
          <a:p>
            <a:pPr lvl="2"/>
            <a:r>
              <a:rPr lang="en-US" altLang="zh-TW" dirty="0" smtClean="0"/>
              <a:t>USB 3.0</a:t>
            </a:r>
            <a:r>
              <a:rPr lang="zh-TW" altLang="en-US" dirty="0" smtClean="0"/>
              <a:t>傳輸</a:t>
            </a:r>
            <a:r>
              <a:rPr lang="zh-TW" altLang="en-US" dirty="0"/>
              <a:t>速度最高可達</a:t>
            </a:r>
            <a:r>
              <a:rPr lang="en-US" altLang="zh-TW" dirty="0"/>
              <a:t>5000 </a:t>
            </a:r>
            <a:r>
              <a:rPr lang="en-US" altLang="zh-TW" dirty="0" smtClean="0"/>
              <a:t>Mbps</a:t>
            </a:r>
            <a:r>
              <a:rPr lang="zh-TW" altLang="en-US" dirty="0" smtClean="0"/>
              <a:t>。</a:t>
            </a:r>
            <a:endParaRPr lang="en-US" altLang="zh-TW" dirty="0"/>
          </a:p>
        </p:txBody>
      </p:sp>
      <p:sp>
        <p:nvSpPr>
          <p:cNvPr id="4" name="AutoShape 4" descr="data:image/jpeg;base64,/9j/4AAQSkZJRgABAQAAAQABAAD/2wCEAAkGBhISEBUQExQVFRUSFBQVFxgUFRQYFhcSFBcVFxQYFBUXGyYeFxkjGRQWHy8gIycpLCwsFR8xNTAqNSYrLCkBCQoKDgwOGg8PGikkHyUsLC8sKSksLCwpLCwpLCwsLCwsLCwsLCksKSwsLCkpLCwsLCwsLCwsLCwpLCksLCksLP/AABEIAMIBAwMBIgACEQEDEQH/xAAcAAEAAQUBAQAAAAAAAAAAAAAABQIDBAYHAQj/xAA/EAACAQIDBgMFBgQFBAMAAAAAAQIDEQQFIQYSMUFRYXGBkRMiMqGxB1JywdHhFEKS8CNigsLxU3OishYkQ//EABkBAQADAQEAAAAAAAAAAAAAAAACBAUBA//EACYRAQACAgICAQMFAQAAAAAAAAABAgMRBBIxQSEiUXETFDJhkYH/2gAMAwEAAhEDEQA/AO4gAAAAAAAAAAAAAAAAAAAAAAAAEXn2eww1PflrJ/DHm3+SOxEzOocmYiNyp2h2ghhae9LWT+GPV9+i7nIM4zideo6k3dt+SXJJckVZ1nM69Rzm7t+iXJJckRFWpbxNXDijFG58srLlnLOo8Ka1XktWyc2Z2adSSnJdzzZ7Z+VSSk1xOk5blyglCK1PDNm38QsYcOvmVeX5eopQgidjGNKm23ZRTlJ9krtnuFwygu74s1z7QM19nQVFPWq9f+3Gzfq7L1KlY72isLVp6Vm0ueZ7mbq1Z1XxqSbt0XCK8o2RFYbDKc0+noU46vo36eJIZNhnu3tq7f1M1ckxSumVjib222rZPLd+rflHRfmzpEI2SS5EHsnlvs6SfP8Au5PGRady16xqAAEUgAAAAAAAAAAAAAAAAAAAAAB45ERjNrcLTbi6qck7NQTk1420JRWbeIRm0V8ymAReC2mw1V2jVjd8pe6/SVrlO0G0VPC096TTk17sevd9EOlt6053rre1ee57Tw1Pfm9X8Mebf6dzkOe59UxFRzk+PBckuSRTnWeVMRUc5yu36JdF0REznbU08OGMUbnyzMuacs6jwTqWXclMgyKVWe81oU5Hk0qs02jpeU5UqcVFLVnlmzeoe+HD7lVleWKEVGK1NiwmFUF35jCYVRXcyCjM7XogORbY5t7bETkneMXuR/DC6v5vefmdG2qzT2GFnJO0pe5D8UufkrvyONYurd2LvDx7mbKPMvqIqxqbUpbvmbjs5l2/OMbcNfN8DV8owfv3et3c6nsbl1o+0a46/od5N/Rxqe2y0KSjFRXJFwAz18AAAAAAAAAAAAAAAAAAAAtYnFQpwc5yUYxV22Bcbsapne3UIXhQSnLhvP4F4fe+niQO0e1067dOF40unOXeXbsa45Ghh4vu/wDjOzcr1T/WfmeeV663alSTje9k91X8I2ImVN8pP/UlL9/mXWym5eikR4UZvM+VremuSfg/yl+pj1szi7p3umk1K9430jp08CvEYlLQgse7Vm+tJP8ApmmQtfXxD1pTflnOpz6mdlGUSrSWnMoynK3WatwTkvSTR0vJMmVKK01KmXN6hbxYvcrmTZOqUUktTZ8HhN1XfH6HmDwm6rvj9DKKMyuxAAWMbi40qc6suEIuT8ErkUmgfaLmu9WVFPSlHX8c7P5Rt/Uzn1eb3klxb+RK5ni5VJSnL4pycn4yd/28iOoYW9RSv2sbNK/p49Ma9v1Mm5bDkOD3nFdX/wAnWMtw+5TSNH2PwG9Uvyjp+p0IzM1u1mpir1qAA8XqAAAAAAAAAAAAAAAAAEbnee08NDem7yfwxXGT/JdWdiJtOocmYrG5X8zzOnQpupUdkuHVvpFc2ct2i2pqYqdlpGL0jf3Y95W+KRiZznlXF1HJvThpwiukPzZiwio6JW+Xo+pq4OPFPmfLKz8ib/EeFXtHzXo/1KfaLrbxR5f++lu/M9bsW1QbMPFYvkjzE4rkjCaPG9/UPemP3JfW55XwalNOTtHcnGXg7NfQrhE9xid4x5SU7rwSt9TwWIbzsRSUrytza9G0dEwWD3fefH6fuar9nGAtR35LW7+bv+Zuxn3n6pX6R8QAA80w0zbvPYOl/D05KTclv21SjHWzfC+9b0JLbjN3Qwr3W1OrJU42+LW7k133U/U5RVc+O5w4b1R/+sVZFzjYe31Sp8nN1+mFrFt6272LmTUnZN3068b/APJGYqs1LelvUnw3k9+n23ly+RObN1t+oqUklJOL04SjycexdzTqs6U8EbtG3UNkMDuUt58X/bNgLGCo7tOMeiL5jy2IAAcAAAAAAAAAAAAAAANb2n2tjQTp07Sq+qh3l1fb17ypSbzqEL3ikbllbR7TU8LG2kqjWkb8F96b5L6nKsxzOpiZyqTk2nxb0uuiXKPYt4mtOtNzqXs3d73GT6y7dj18DXw4Ixx/bJzZ5yT/AE8TSX5W+h49X3t6eBVGPPmeSkl5llWG0kYFfE30R5iMRctI8L3+yzTHr5kseKJWolcYHg93tOBk4XAOrXgktI71/Pdt9CxFNvdXE3jZTImmpNavgeWW/WNPXHTct12fwip0Irx+pJlFCnuxUeiKyguhpG3G01WlVVGjNwtHem1a93wV3w018zac0zmjh471Waj0XGT/AAxWrORZrmDrVp1X/PJvwV/dXkrLyLnFxdrdpj4U+Vl616xPy9xubVq1vaVJT3b23nwvxt6GFON+b/qf6np5vGrERHhlTaZ8qXSXDj4/mSOxuWxWLgru0d5xXRNaxv0vr5GBYn9j6Vq0aney9GeHI1FJe/H33h1aHBFRTDgVGK2gAAAAAAAAAAAAAAAGDnmJlTw9ScdHGLs+nK5y6rCLbu2nx15353On53KLoypt6zi1px15mj43ZanL3lvXXNt8vD8ixh5FcUanyq58Fss/HhBPCP8AlaZj1KDXFEli9m60XenK66N3+b1IvE5hUoTVKrZSaule+nK/S5ex8ml/iFG/GvT5lbnKxgVq294FePxTnLtbkWLHre3pHHT2pSPUipIuRieL3Ixsexi5OyV2yqMHJpLmbls1sza05o8smTr+XrSnZTszsxa05o37LcIl71uGi/MtYLBX7RXzJRIpWttciNPSB2xzx4bD3g7VKkt2L425ylZ9F82ieOXbeZp7XFOC+Gitxfi4zfrZf6T04+PvfUvHkZOlNx5a9iK8pyc5ycpPi5O7fmzFrVmnFKLkm9WnH3e7TevkeuTbeui05ceZ6k+3p+htRDG2riy3Wrxjbedt52Wjevkj277fPh6nqqPp6P8AY64qJnZ3H7tWEHwctH3fIhYyv2MzKaV60f8AK0/Q8s0RNJ29MMzF407Rh3eK8C4WcK/cXgXjCbwAAAAAAAAAAAAAGHjswUNFrL6eJY2kzV4bCVcQo73soOW7e10rX1s7adjQMB9p+Bq/G6lGT/6kXON/xwu/WKI236djXttc5tu7d2yhopwWKp1o71GpCqutOUZW8UtY+aR7KbbahxWjlyj1Ub6OXyXd6HlETMpzMQtYitu6JXnbnwj3l1fSPrZceR7S1ZPFuTbk3Pi9X0+h1fE02kqdNXlK/j3lJv5tmr7TbIU4U51N5uqouTtwXdvkui4vsWcVoxyr5KzeGo0pXsZDiY2ClfdM2K5mtZnV8PIQLkKbk7I9p0nJ7q1bN12c2aUUpzWpXyZOv5e9Mfb5nwo2b2Zt780brgsFftFfM9wWCvq/h+v7EkkUplciBKx6AQSYeb49UaFSq/5ItrvLhFebaRxavWesm7vVt9W9X6s337Sc0soYdPj/AIkvBXUF63fkjndaWqj1d/Jfvb0NXiU607fdlcu/a/X7PacbL++PMqS72/v5HqRa3na/XT1LqkqctH1b87dz255Lgv78j1ByVceBK5HCyc+rS8rkPVqWTfTUlcmW7Riv831aZX5FtV0s8eu7bddwLvBGQYeVP/Cj4GYYraAAAAAAAAAAAAAELthWgsFWU2kp05QV+c5J7qS53ODTw9CtUnBQcXCzulupp80n37HZftQpXy+T+7OL+q/M+foZ5WpyaUt5JvSeul+vH5koQlsGVZS6WKpVIVU9yrT3k3aSjvK6duqfDudpta1OC5adEur6I4FhM+pqp7SUJQk7bzg7p7vC8ZarguD5Hc8hzX+Iw8Z00473xz0u5c1H9WlZWt2jbfp2v9st/wCHeENZv45tfC+neXbgufeHz2lbD1EucZXvq23xbfNkthqqlC6i4pNpJqzaT4+D4kZnuISpyglvTlFqMfFWvLohWNFp25VgORK0KLk91LVjC5BWUkt3zN72e2cUEpSWpoZMsRH0qePFMz8rezuzaglOa1NxweCvq1pyXX9irB4Lm+HJdSQKMyuRAkACKQUzkkm3olq/AqI3aOTWErW/6cvmrP5HYjc6cmdRtyrPcxdevOrylLTtBaRXokRrpK9+yXkr/qZlbEwv8JbWIp9GbtZiI0wpiZnbHcCl0+Gq0Mvfp9WNym/5iXaEOssbdEUZP8MuUkUzoW5oluHNSsPD791019Nf78idyOhvzjBfe1+RH5fBeznLs0bXsDgLvffW5n8m/lo8amtN9oU92KXQuAGa0QAAAAAAAAAAAABAbcYd1MFUppXc7JJWvdNPS/gcHzHZX2c7S9xv4YVLwb66vi7dj6Lzagp0mmaXicjdnGEnu/cklKHnTmnH5HduTDieKyOpC7cXa6Wmt278Lcu+h2j7Nn/9Hdf8s2n47sH+ZB4rIVBtulu/9mUorx9lK8F/p3SW2XlOnCdKkpSdSe8nONtz3Yxd1dqT062Ey5qU1icS4/4cfeqO1lyirWvL627mZl2Sbqc5+9OWrbMjKMnVNb0venJ3bfG76sl40b8TiSChQj0RJ4TB82tOS/UvwwME72+bMglMoxAACKQAABhZ1C+GrLrSn/6szTGzOaVGo3w3JX9GdidTty0bhynB7K/xEXNytFSsrc3bV/NL1FT7PPu1LeqJDafPp5bg6bp0XWnvKLilOy0cqkpOCdtdF49jB2P+0WeOrqg8L7N7k5zl7RtRUbJXi4J6uSS1+gyZr3tNo8OY8NKVis+UbLZOd3GFenJxbTSqxbTXJq+jLVTZXGR4e9/SzoWIyihP46NKX4qcH9Ua9/8ANcswtaeDUvZzhPdlGFGbhv2WicE1flw5HK8jJ6dtx6e2rTyvGR407+T/ACZH1s0lGXs5pxlr/aOs4DMKWIpRrUZb8J3UZJSV7NxekknxTXkcj+0HEp5hNLhDdgrf5F7z/q3i3x+Re1tSq5+NSsbhsOTveoNfebXqdQ2RwW5Rv10OZbFUt+EV3udkwNHcpxj0XzI8i31aTwV1Xa+ACssAAAAAAAAAAAAACirT3k11I+tlr5WfyZJgCArYLk014r8zMy3CxinZK9/yRJNFMKSXBWAQplYAAAAAAAAAAi87q6Rp/ee8/CFmv/Ld9GShyj7Vtrcbg8bTjhtxwlh1Oe/SU9VOUeL1S4cLcR1m3xB2ivzLceAscpw/2u45fHhsNNdUqkHfyqPTyJSj9sSt7+D/AKK7XylB/UhOC/2S/Xp93QrEBjNgcvqzdWeGhvyk5OSc4tybu292S1uRFL7XsI/ioYmPeLpTX1iyRo/aXl0ld1akPx0Xz/A2Q/TvX0l3pZOYHBwoU406cVGFKNoxV9LcFd6vV31OaZzsnKtiZyjJ8ddE9eet+p0ajm9KrQdalPfg2/etJX3eVpJO9yjKcHuxu+MtWe+KbU/Lyyat+GHsHs46VlJPjzOhkflVPTe8v1JA7adz8uVjUfAACKQAAAAAAAAAAAAAAAAAAAAAAAAAAAAAHPPtDy1yxVOtvxio0ZU2pXu25xnFqyenuv1OhkDn+VwqzW9938/3J0tNbRMIXrFqzFvDmM8Gnx9lLyj/AL4osTyaD/8Axj5bv+yRvVTY+m+Bi1NjFyuWo5WT3Ef4pTw8XqZj/rRauz9PnSmvKa+qMaWzeH43kn3cX+hvU9kJr4ZNFmpkGIWinJ+Lf0O/ud/ypDn7SY/jeXmxlG+FjRjw/iK3f3IuL182jpeHwkVFKy0XRGtbI5PKC3p8btcLJddPF/M20p2nczK/SvWsQJAAikAAAAAAAAAAAAAAAAAAAAAAAAAAAAAAAAFuph4yd2uBcAGO8DHv6lDy9dX6Iywd3LnWGC8vfKS9Cl4KXZ+f7EgDvaXOkMbBUHFO/V/MyQCKQAAAAAAAAAAAAAAAAAAAAAAAAAAAAAAAAAAAAAAAAAAAAAAAAAAAAAAAAA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6" descr="data:image/jpeg;base64,/9j/4AAQSkZJRgABAQAAAQABAAD/2wCEAAkGBhISEBUQExQVFRUSFBQVFxgUFRQYFhcSFBcVFxQYFBUXGyYeFxkjGRQWHy8gIycpLCwsFR8xNTAqNSYrLCkBCQoKDgwOGg8PGikkHyUsLC8sKSksLCwpLCwpLCwsLCwsLCwsLCksKSwsLCkpLCwsLCwsLCwsLCwpLCksLCksLP/AABEIAMIBAwMBIgACEQEDEQH/xAAcAAEAAQUBAQAAAAAAAAAAAAAABQIDBAYHAQj/xAA/EAACAQIDBgMFBgQFBAMAAAAAAQIDEQQFIQYSMUFRYXGBkRMiMqGxB1JywdHhFEKS8CNigsLxU3OishYkQ//EABkBAQADAQEAAAAAAAAAAAAAAAACBAUBA//EACYRAQACAgICAQMFAQAAAAAAAAABAgMRBBIxQSEiUXETFDJhkYH/2gAMAwEAAhEDEQA/AO4gAAAAAAAAAAAAAAAAAAAAAAAAEXn2eww1PflrJ/DHm3+SOxEzOocmYiNyp2h2ghhae9LWT+GPV9+i7nIM4zideo6k3dt+SXJJckVZ1nM69Rzm7t+iXJJckRFWpbxNXDijFG58srLlnLOo8Ka1XktWyc2Z2adSSnJdzzZ7Z+VSSk1xOk5blyglCK1PDNm38QsYcOvmVeX5eopQgidjGNKm23ZRTlJ9krtnuFwygu74s1z7QM19nQVFPWq9f+3Gzfq7L1KlY72isLVp6Vm0ueZ7mbq1Z1XxqSbt0XCK8o2RFYbDKc0+noU46vo36eJIZNhnu3tq7f1M1ckxSumVjib222rZPLd+rflHRfmzpEI2SS5EHsnlvs6SfP8Au5PGRady16xqAAEUgAAAAAAAAAAAAAAAAAAAAAB45ERjNrcLTbi6qck7NQTk1420JRWbeIRm0V8ymAReC2mw1V2jVjd8pe6/SVrlO0G0VPC096TTk17sevd9EOlt6053rre1ee57Tw1Pfm9X8Mebf6dzkOe59UxFRzk+PBckuSRTnWeVMRUc5yu36JdF0REznbU08OGMUbnyzMuacs6jwTqWXclMgyKVWe81oU5Hk0qs02jpeU5UqcVFLVnlmzeoe+HD7lVleWKEVGK1NiwmFUF35jCYVRXcyCjM7XogORbY5t7bETkneMXuR/DC6v5vefmdG2qzT2GFnJO0pe5D8UufkrvyONYurd2LvDx7mbKPMvqIqxqbUpbvmbjs5l2/OMbcNfN8DV8owfv3et3c6nsbl1o+0a46/od5N/Rxqe2y0KSjFRXJFwAz18AAAAAAAAAAAAAAAAAAAAtYnFQpwc5yUYxV22Bcbsapne3UIXhQSnLhvP4F4fe+niQO0e1067dOF40unOXeXbsa45Ghh4vu/wDjOzcr1T/WfmeeV663alSTje9k91X8I2ImVN8pP/UlL9/mXWym5eikR4UZvM+VremuSfg/yl+pj1szi7p3umk1K9430jp08CvEYlLQgse7Vm+tJP8ApmmQtfXxD1pTflnOpz6mdlGUSrSWnMoynK3WatwTkvSTR0vJMmVKK01KmXN6hbxYvcrmTZOqUUktTZ8HhN1XfH6HmDwm6rvj9DKKMyuxAAWMbi40qc6suEIuT8ErkUmgfaLmu9WVFPSlHX8c7P5Rt/Uzn1eb3klxb+RK5ni5VJSnL4pycn4yd/28iOoYW9RSv2sbNK/p49Ma9v1Mm5bDkOD3nFdX/wAnWMtw+5TSNH2PwG9Uvyjp+p0IzM1u1mpir1qAA8XqAAAAAAAAAAAAAAAAAEbnee08NDem7yfwxXGT/JdWdiJtOocmYrG5X8zzOnQpupUdkuHVvpFc2ct2i2pqYqdlpGL0jf3Y95W+KRiZznlXF1HJvThpwiukPzZiwio6JW+Xo+pq4OPFPmfLKz8ib/EeFXtHzXo/1KfaLrbxR5f++lu/M9bsW1QbMPFYvkjzE4rkjCaPG9/UPemP3JfW55XwalNOTtHcnGXg7NfQrhE9xid4x5SU7rwSt9TwWIbzsRSUrytza9G0dEwWD3fefH6fuar9nGAtR35LW7+bv+Zuxn3n6pX6R8QAA80w0zbvPYOl/D05KTclv21SjHWzfC+9b0JLbjN3Qwr3W1OrJU42+LW7k133U/U5RVc+O5w4b1R/+sVZFzjYe31Sp8nN1+mFrFt6272LmTUnZN3068b/APJGYqs1LelvUnw3k9+n23ly+RObN1t+oqUklJOL04SjycexdzTqs6U8EbtG3UNkMDuUt58X/bNgLGCo7tOMeiL5jy2IAAcAAAAAAAAAAAAAAANb2n2tjQTp07Sq+qh3l1fb17ypSbzqEL3ikbllbR7TU8LG2kqjWkb8F96b5L6nKsxzOpiZyqTk2nxb0uuiXKPYt4mtOtNzqXs3d73GT6y7dj18DXw4Ixx/bJzZ5yT/AE8TSX5W+h49X3t6eBVGPPmeSkl5llWG0kYFfE30R5iMRctI8L3+yzTHr5kseKJWolcYHg93tOBk4XAOrXgktI71/Pdt9CxFNvdXE3jZTImmpNavgeWW/WNPXHTct12fwip0Irx+pJlFCnuxUeiKyguhpG3G01WlVVGjNwtHem1a93wV3w018zac0zmjh471Waj0XGT/AAxWrORZrmDrVp1X/PJvwV/dXkrLyLnFxdrdpj4U+Vl616xPy9xubVq1vaVJT3b23nwvxt6GFON+b/qf6np5vGrERHhlTaZ8qXSXDj4/mSOxuWxWLgru0d5xXRNaxv0vr5GBYn9j6Vq0aney9GeHI1FJe/H33h1aHBFRTDgVGK2gAAAAAAAAAAAAAAAGDnmJlTw9ScdHGLs+nK5y6rCLbu2nx15353On53KLoypt6zi1px15mj43ZanL3lvXXNt8vD8ixh5FcUanyq58Fss/HhBPCP8AlaZj1KDXFEli9m60XenK66N3+b1IvE5hUoTVKrZSaule+nK/S5ex8ml/iFG/GvT5lbnKxgVq294FePxTnLtbkWLHre3pHHT2pSPUipIuRieL3Ixsexi5OyV2yqMHJpLmbls1sza05o8smTr+XrSnZTszsxa05o37LcIl71uGi/MtYLBX7RXzJRIpWttciNPSB2xzx4bD3g7VKkt2L425ylZ9F82ieOXbeZp7XFOC+Gitxfi4zfrZf6T04+PvfUvHkZOlNx5a9iK8pyc5ycpPi5O7fmzFrVmnFKLkm9WnH3e7TevkeuTbeui05ceZ6k+3p+htRDG2riy3Wrxjbedt52Wjevkj277fPh6nqqPp6P8AY64qJnZ3H7tWEHwctH3fIhYyv2MzKaV60f8AK0/Q8s0RNJ29MMzF407Rh3eK8C4WcK/cXgXjCbwAAAAAAAAAAAAAGHjswUNFrL6eJY2kzV4bCVcQo73soOW7e10rX1s7adjQMB9p+Bq/G6lGT/6kXON/xwu/WKI236djXttc5tu7d2yhopwWKp1o71GpCqutOUZW8UtY+aR7KbbahxWjlyj1Ub6OXyXd6HlETMpzMQtYitu6JXnbnwj3l1fSPrZceR7S1ZPFuTbk3Pi9X0+h1fE02kqdNXlK/j3lJv5tmr7TbIU4U51N5uqouTtwXdvkui4vsWcVoxyr5KzeGo0pXsZDiY2ClfdM2K5mtZnV8PIQLkKbk7I9p0nJ7q1bN12c2aUUpzWpXyZOv5e9Mfb5nwo2b2Zt780brgsFftFfM9wWCvq/h+v7EkkUplciBKx6AQSYeb49UaFSq/5ItrvLhFebaRxavWesm7vVt9W9X6s337Sc0soYdPj/AIkvBXUF63fkjndaWqj1d/Jfvb0NXiU607fdlcu/a/X7PacbL++PMqS72/v5HqRa3na/XT1LqkqctH1b87dz255Lgv78j1ByVceBK5HCyc+rS8rkPVqWTfTUlcmW7Riv831aZX5FtV0s8eu7bddwLvBGQYeVP/Cj4GYYraAAAAAAAAAAAAAELthWgsFWU2kp05QV+c5J7qS53ODTw9CtUnBQcXCzulupp80n37HZftQpXy+T+7OL+q/M+foZ5WpyaUt5JvSeul+vH5koQlsGVZS6WKpVIVU9yrT3k3aSjvK6duqfDudpta1OC5adEur6I4FhM+pqp7SUJQk7bzg7p7vC8ZarguD5Hc8hzX+Iw8Z00473xz0u5c1H9WlZWt2jbfp2v9st/wCHeENZv45tfC+neXbgufeHz2lbD1EucZXvq23xbfNkthqqlC6i4pNpJqzaT4+D4kZnuISpyglvTlFqMfFWvLohWNFp25VgORK0KLk91LVjC5BWUkt3zN72e2cUEpSWpoZMsRH0qePFMz8rezuzaglOa1NxweCvq1pyXX9irB4Lm+HJdSQKMyuRAkACKQUzkkm3olq/AqI3aOTWErW/6cvmrP5HYjc6cmdRtyrPcxdevOrylLTtBaRXokRrpK9+yXkr/qZlbEwv8JbWIp9GbtZiI0wpiZnbHcCl0+Gq0Mvfp9WNym/5iXaEOssbdEUZP8MuUkUzoW5oluHNSsPD791019Nf78idyOhvzjBfe1+RH5fBeznLs0bXsDgLvffW5n8m/lo8amtN9oU92KXQuAGa0QAAAAAAAAAAAABAbcYd1MFUppXc7JJWvdNPS/gcHzHZX2c7S9xv4YVLwb66vi7dj6Lzagp0mmaXicjdnGEnu/cklKHnTmnH5HduTDieKyOpC7cXa6Wmt278Lcu+h2j7Nn/9Hdf8s2n47sH+ZB4rIVBtulu/9mUorx9lK8F/p3SW2XlOnCdKkpSdSe8nONtz3Yxd1dqT062Ey5qU1icS4/4cfeqO1lyirWvL627mZl2Sbqc5+9OWrbMjKMnVNb0venJ3bfG76sl40b8TiSChQj0RJ4TB82tOS/UvwwME72+bMglMoxAACKQAABhZ1C+GrLrSn/6szTGzOaVGo3w3JX9GdidTty0bhynB7K/xEXNytFSsrc3bV/NL1FT7PPu1LeqJDafPp5bg6bp0XWnvKLilOy0cqkpOCdtdF49jB2P+0WeOrqg8L7N7k5zl7RtRUbJXi4J6uSS1+gyZr3tNo8OY8NKVis+UbLZOd3GFenJxbTSqxbTXJq+jLVTZXGR4e9/SzoWIyihP46NKX4qcH9Ua9/8ANcswtaeDUvZzhPdlGFGbhv2WicE1flw5HK8jJ6dtx6e2rTyvGR407+T/ACZH1s0lGXs5pxlr/aOs4DMKWIpRrUZb8J3UZJSV7NxekknxTXkcj+0HEp5hNLhDdgrf5F7z/q3i3x+Re1tSq5+NSsbhsOTveoNfebXqdQ2RwW5Rv10OZbFUt+EV3udkwNHcpxj0XzI8i31aTwV1Xa+ACssAAAAAAAAAAAAACirT3k11I+tlr5WfyZJgCArYLk014r8zMy3CxinZK9/yRJNFMKSXBWAQplYAAAAAAAAAAi87q6Rp/ee8/CFmv/Ld9GShyj7Vtrcbg8bTjhtxwlh1Oe/SU9VOUeL1S4cLcR1m3xB2ivzLceAscpw/2u45fHhsNNdUqkHfyqPTyJSj9sSt7+D/AKK7XylB/UhOC/2S/Xp93QrEBjNgcvqzdWeGhvyk5OSc4tybu292S1uRFL7XsI/ioYmPeLpTX1iyRo/aXl0ld1akPx0Xz/A2Q/TvX0l3pZOYHBwoU406cVGFKNoxV9LcFd6vV31OaZzsnKtiZyjJ8ddE9eet+p0ajm9KrQdalPfg2/etJX3eVpJO9yjKcHuxu+MtWe+KbU/Lyyat+GHsHs46VlJPjzOhkflVPTe8v1JA7adz8uVjUfAACKQAAAAAAAAAAAAAAAAAAAAAAAAAAAAAHPPtDy1yxVOtvxio0ZU2pXu25xnFqyenuv1OhkDn+VwqzW9938/3J0tNbRMIXrFqzFvDmM8Gnx9lLyj/AL4osTyaD/8Axj5bv+yRvVTY+m+Bi1NjFyuWo5WT3Ef4pTw8XqZj/rRauz9PnSmvKa+qMaWzeH43kn3cX+hvU9kJr4ZNFmpkGIWinJ+Lf0O/ud/ypDn7SY/jeXmxlG+FjRjw/iK3f3IuL182jpeHwkVFKy0XRGtbI5PKC3p8btcLJddPF/M20p2nczK/SvWsQJAAikAAAAAAAAAAAAAAAAAAAAAAAAAAAAAAAAFuph4yd2uBcAGO8DHv6lDy9dX6Iywd3LnWGC8vfKS9Cl4KXZ+f7EgDvaXOkMbBUHFO/V/MyQCKQAAAAAAAAAAAAAAAAAAAAAAAAAAAAAAAAAAAAAAAAAAAAAAAAAAAA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7584" y="4011141"/>
            <a:ext cx="54864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73</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80432" y="3969280"/>
            <a:ext cx="1980000"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112806" y="5847655"/>
            <a:ext cx="2635658" cy="461665"/>
          </a:xfrm>
          <a:prstGeom prst="rect">
            <a:avLst/>
          </a:prstGeom>
          <a:noFill/>
        </p:spPr>
        <p:txBody>
          <a:bodyPr wrap="none" rtlCol="0">
            <a:spAutoFit/>
          </a:bodyPr>
          <a:lstStyle/>
          <a:p>
            <a:pPr algn="ctr"/>
            <a:r>
              <a:rPr lang="zh-TW" altLang="en-US" sz="1200" dirty="0" smtClean="0">
                <a:latin typeface="微軟正黑體" panose="020B0604030504040204" pitchFamily="34" charset="-120"/>
                <a:ea typeface="微軟正黑體" panose="020B0604030504040204" pitchFamily="34" charset="-120"/>
              </a:rPr>
              <a:t>廠商改良</a:t>
            </a:r>
            <a:r>
              <a:rPr lang="en-US" altLang="zh-TW" sz="1200" dirty="0" smtClean="0">
                <a:latin typeface="微軟正黑體" panose="020B0604030504040204" pitchFamily="34" charset="-120"/>
                <a:ea typeface="微軟正黑體" panose="020B0604030504040204" pitchFamily="34" charset="-120"/>
              </a:rPr>
              <a:t>USB</a:t>
            </a:r>
            <a:r>
              <a:rPr lang="zh-TW" altLang="en-US" sz="1200" dirty="0" smtClean="0">
                <a:latin typeface="微軟正黑體" panose="020B0604030504040204" pitchFamily="34" charset="-120"/>
                <a:ea typeface="微軟正黑體" panose="020B0604030504040204" pitchFamily="34" charset="-120"/>
              </a:rPr>
              <a:t>接頭，正反皆可使用。</a:t>
            </a:r>
            <a:endParaRPr lang="en-US" altLang="zh-TW" sz="1200" dirty="0" smtClean="0">
              <a:latin typeface="微軟正黑體" panose="020B0604030504040204" pitchFamily="34" charset="-120"/>
              <a:ea typeface="微軟正黑體" panose="020B0604030504040204" pitchFamily="34" charset="-120"/>
            </a:endParaRPr>
          </a:p>
          <a:p>
            <a:pPr algn="ctr"/>
            <a:r>
              <a:rPr lang="en-US" altLang="zh-TW" sz="1200" dirty="0" smtClean="0">
                <a:latin typeface="微軟正黑體" panose="020B0604030504040204" pitchFamily="34" charset="-120"/>
                <a:ea typeface="微軟正黑體" panose="020B0604030504040204" pitchFamily="34" charset="-120"/>
              </a:rPr>
              <a:t>【</a:t>
            </a:r>
            <a:r>
              <a:rPr lang="zh-TW" altLang="en-US" sz="1200" dirty="0" smtClean="0">
                <a:latin typeface="微軟正黑體" panose="020B0604030504040204" pitchFamily="34" charset="-120"/>
                <a:ea typeface="微軟正黑體" panose="020B0604030504040204" pitchFamily="34" charset="-120"/>
                <a:hlinkClick r:id="rId5"/>
              </a:rPr>
              <a:t>圖片來源</a:t>
            </a:r>
            <a:r>
              <a:rPr lang="en-US" altLang="zh-TW" sz="1200" dirty="0" smtClean="0">
                <a:latin typeface="微軟正黑體" panose="020B0604030504040204" pitchFamily="34" charset="-120"/>
                <a:ea typeface="微軟正黑體" panose="020B0604030504040204" pitchFamily="34" charset="-120"/>
              </a:rPr>
              <a:t>】</a:t>
            </a:r>
            <a:endParaRPr lang="zh-TW" alt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58972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課外補充</a:t>
            </a:r>
            <a:endParaRPr lang="zh-TW" altLang="en-US" dirty="0"/>
          </a:p>
        </p:txBody>
      </p:sp>
      <p:sp>
        <p:nvSpPr>
          <p:cNvPr id="3" name="內容版面配置區 2"/>
          <p:cNvSpPr>
            <a:spLocks noGrp="1"/>
          </p:cNvSpPr>
          <p:nvPr>
            <p:ph idx="1"/>
          </p:nvPr>
        </p:nvSpPr>
        <p:spPr>
          <a:xfrm>
            <a:off x="228600" y="1403874"/>
            <a:ext cx="8686800" cy="2313158"/>
          </a:xfrm>
        </p:spPr>
        <p:txBody>
          <a:bodyPr/>
          <a:lstStyle/>
          <a:p>
            <a:r>
              <a:rPr lang="en-US" altLang="zh-TW" b="1" dirty="0" smtClean="0">
                <a:solidFill>
                  <a:srgbClr val="0070C0"/>
                </a:solidFill>
              </a:rPr>
              <a:t>USB 3.0 </a:t>
            </a:r>
            <a:r>
              <a:rPr lang="en-US" altLang="zh-TW" b="1" dirty="0" err="1" smtClean="0">
                <a:solidFill>
                  <a:srgbClr val="0070C0"/>
                </a:solidFill>
              </a:rPr>
              <a:t>v.s</a:t>
            </a:r>
            <a:r>
              <a:rPr lang="en-US" altLang="zh-TW" b="1" dirty="0" smtClean="0">
                <a:solidFill>
                  <a:srgbClr val="0070C0"/>
                </a:solidFill>
              </a:rPr>
              <a:t>. USB 2.0</a:t>
            </a:r>
            <a:endParaRPr lang="en-US" altLang="zh-TW" sz="2800" b="1" dirty="0"/>
          </a:p>
          <a:p>
            <a:pPr lvl="1"/>
            <a:r>
              <a:rPr lang="zh-TW" altLang="en-US" dirty="0" smtClean="0"/>
              <a:t>以下載</a:t>
            </a:r>
            <a:r>
              <a:rPr lang="en-US" altLang="zh-TW" dirty="0" smtClean="0"/>
              <a:t>12GB 1080P</a:t>
            </a:r>
            <a:r>
              <a:rPr lang="zh-TW" altLang="en-US" dirty="0" smtClean="0"/>
              <a:t>的影片到隨身碟為例：</a:t>
            </a:r>
            <a:endParaRPr lang="en-US" altLang="zh-TW" dirty="0" smtClean="0"/>
          </a:p>
          <a:p>
            <a:pPr lvl="2"/>
            <a:r>
              <a:rPr lang="en-US" altLang="zh-TW" dirty="0" smtClean="0"/>
              <a:t>USB 3.0</a:t>
            </a:r>
            <a:r>
              <a:rPr lang="zh-TW" altLang="en-US" dirty="0" smtClean="0"/>
              <a:t>只需</a:t>
            </a:r>
            <a:r>
              <a:rPr lang="en-US" altLang="zh-TW" dirty="0" smtClean="0"/>
              <a:t>3</a:t>
            </a:r>
            <a:r>
              <a:rPr lang="zh-TW" altLang="en-US" dirty="0" smtClean="0"/>
              <a:t>分鐘。</a:t>
            </a:r>
            <a:endParaRPr lang="en-US" altLang="zh-TW" dirty="0" smtClean="0"/>
          </a:p>
          <a:p>
            <a:pPr lvl="2"/>
            <a:r>
              <a:rPr lang="en-US" altLang="zh-TW" dirty="0" smtClean="0"/>
              <a:t>USB 2.0</a:t>
            </a:r>
            <a:r>
              <a:rPr lang="zh-TW" altLang="en-US" dirty="0" smtClean="0"/>
              <a:t>需要</a:t>
            </a:r>
            <a:r>
              <a:rPr lang="en-US" altLang="zh-TW" dirty="0" smtClean="0"/>
              <a:t>47</a:t>
            </a:r>
            <a:r>
              <a:rPr lang="zh-TW" altLang="en-US" dirty="0" smtClean="0"/>
              <a:t>分鐘。</a:t>
            </a:r>
            <a:endParaRPr lang="en-US" altLang="zh-TW" dirty="0" smtClean="0"/>
          </a:p>
        </p:txBody>
      </p:sp>
      <p:sp>
        <p:nvSpPr>
          <p:cNvPr id="15" name="文字方塊 3"/>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73</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815779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2-2.5</a:t>
            </a:r>
            <a:r>
              <a:rPr lang="zh-TW" altLang="en-US" dirty="0" smtClean="0"/>
              <a:t> 基本單元間如何進行溝通</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r>
              <a:rPr lang="en-US" altLang="zh-TW" b="1" dirty="0">
                <a:solidFill>
                  <a:srgbClr val="C00000"/>
                </a:solidFill>
              </a:rPr>
              <a:t>IEEE </a:t>
            </a:r>
            <a:r>
              <a:rPr lang="en-US" altLang="zh-TW" b="1" dirty="0" smtClean="0">
                <a:solidFill>
                  <a:srgbClr val="C00000"/>
                </a:solidFill>
              </a:rPr>
              <a:t>1394(FireWire)</a:t>
            </a:r>
            <a:endParaRPr lang="en-US" altLang="zh-TW" b="1" dirty="0">
              <a:solidFill>
                <a:srgbClr val="C00000"/>
              </a:solidFill>
            </a:endParaRPr>
          </a:p>
          <a:p>
            <a:pPr lvl="2"/>
            <a:r>
              <a:rPr lang="zh-TW" altLang="en-US" dirty="0" smtClean="0"/>
              <a:t>蘋果電腦</a:t>
            </a:r>
            <a:r>
              <a:rPr lang="zh-TW" altLang="en-US" dirty="0"/>
              <a:t>公司主導的開發聯盟開發的一種高速傳輸</a:t>
            </a:r>
            <a:r>
              <a:rPr lang="zh-TW" altLang="en-US" dirty="0" smtClean="0"/>
              <a:t>介面。</a:t>
            </a:r>
            <a:endParaRPr lang="en-US" altLang="zh-TW" dirty="0"/>
          </a:p>
          <a:p>
            <a:pPr lvl="2"/>
            <a:r>
              <a:rPr lang="zh-TW" altLang="en-US" dirty="0"/>
              <a:t>可分為</a:t>
            </a:r>
            <a:r>
              <a:rPr lang="en-US" altLang="zh-TW" dirty="0">
                <a:solidFill>
                  <a:srgbClr val="FF0000"/>
                </a:solidFill>
              </a:rPr>
              <a:t>IEEE </a:t>
            </a:r>
            <a:r>
              <a:rPr lang="en-US" altLang="zh-TW" dirty="0" smtClean="0">
                <a:solidFill>
                  <a:srgbClr val="FF0000"/>
                </a:solidFill>
              </a:rPr>
              <a:t>1394a</a:t>
            </a:r>
            <a:r>
              <a:rPr lang="zh-TW" altLang="en-US" dirty="0" smtClean="0"/>
              <a:t>和</a:t>
            </a:r>
            <a:r>
              <a:rPr lang="en-US" altLang="zh-TW" dirty="0">
                <a:solidFill>
                  <a:srgbClr val="FF0000"/>
                </a:solidFill>
              </a:rPr>
              <a:t>IEEE </a:t>
            </a:r>
            <a:r>
              <a:rPr lang="en-US" altLang="zh-TW" dirty="0" smtClean="0">
                <a:solidFill>
                  <a:srgbClr val="FF0000"/>
                </a:solidFill>
              </a:rPr>
              <a:t>1394b</a:t>
            </a:r>
            <a:r>
              <a:rPr lang="zh-TW" altLang="en-US" dirty="0" smtClean="0"/>
              <a:t>。</a:t>
            </a:r>
            <a:endParaRPr lang="zh-TW" altLang="en-US" dirty="0"/>
          </a:p>
          <a:p>
            <a:pPr lvl="2"/>
            <a:r>
              <a:rPr lang="zh-TW" altLang="en-US" dirty="0"/>
              <a:t>常見於蘋果電腦的資訊</a:t>
            </a:r>
            <a:r>
              <a:rPr lang="zh-TW" altLang="en-US" dirty="0" smtClean="0"/>
              <a:t>產品或</a:t>
            </a:r>
            <a:r>
              <a:rPr lang="zh-TW" altLang="en-US" dirty="0"/>
              <a:t>其他需要高速傳輸介面的外接</a:t>
            </a:r>
            <a:r>
              <a:rPr lang="zh-TW" altLang="en-US" dirty="0" smtClean="0"/>
              <a:t>裝置。</a:t>
            </a:r>
            <a:endParaRPr lang="en-US" altLang="zh-TW" dirty="0" smtClean="0"/>
          </a:p>
          <a:p>
            <a:pPr lvl="3"/>
            <a:r>
              <a:rPr lang="zh-TW" altLang="en-US" dirty="0" smtClean="0">
                <a:solidFill>
                  <a:schemeClr val="tx1">
                    <a:lumMod val="50000"/>
                    <a:lumOff val="50000"/>
                  </a:schemeClr>
                </a:solidFill>
              </a:rPr>
              <a:t>數位攝影機</a:t>
            </a:r>
            <a:endParaRPr lang="en-US" altLang="zh-TW" dirty="0">
              <a:solidFill>
                <a:schemeClr val="tx1">
                  <a:lumMod val="50000"/>
                  <a:lumOff val="50000"/>
                </a:schemeClr>
              </a:solidFill>
            </a:endParaRPr>
          </a:p>
        </p:txBody>
      </p:sp>
      <p:pic>
        <p:nvPicPr>
          <p:cNvPr id="399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13899" y="4008508"/>
            <a:ext cx="2333649"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descr="http://image.made-in-china.com/2f0j00iefthGrlRVba/Firewire-IEEE-1394-Cabl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85756" y="4062974"/>
            <a:ext cx="2794260" cy="2311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73</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8" name="文字方塊 7"/>
          <p:cNvSpPr txBox="1"/>
          <p:nvPr/>
        </p:nvSpPr>
        <p:spPr>
          <a:xfrm>
            <a:off x="5683988"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外部連結方式</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926295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2-2.5</a:t>
            </a:r>
            <a:r>
              <a:rPr lang="zh-TW" altLang="en-US" dirty="0" smtClean="0"/>
              <a:t> 基本單元間如何進行溝通</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r>
              <a:rPr lang="en-US" altLang="zh-TW" b="1" dirty="0" err="1">
                <a:solidFill>
                  <a:srgbClr val="C00000"/>
                </a:solidFill>
              </a:rPr>
              <a:t>eSATA</a:t>
            </a:r>
            <a:endParaRPr lang="en-US" altLang="zh-TW" b="1" dirty="0">
              <a:solidFill>
                <a:srgbClr val="C00000"/>
              </a:solidFill>
            </a:endParaRPr>
          </a:p>
          <a:p>
            <a:pPr lvl="2"/>
            <a:r>
              <a:rPr lang="zh-TW" altLang="en-US" dirty="0" smtClean="0"/>
              <a:t>由 </a:t>
            </a:r>
            <a:r>
              <a:rPr lang="en-US" altLang="zh-TW" dirty="0" smtClean="0"/>
              <a:t>SATA </a:t>
            </a:r>
            <a:r>
              <a:rPr lang="zh-TW" altLang="en-US" dirty="0" smtClean="0"/>
              <a:t>介面衍伸出來用於連接外部</a:t>
            </a:r>
            <a:r>
              <a:rPr lang="zh-TW" altLang="en-US" dirty="0"/>
              <a:t>裝置的</a:t>
            </a:r>
            <a:r>
              <a:rPr lang="zh-TW" altLang="en-US" dirty="0" smtClean="0"/>
              <a:t>標準。</a:t>
            </a:r>
            <a:endParaRPr lang="en-US" altLang="zh-TW" dirty="0" smtClean="0"/>
          </a:p>
          <a:p>
            <a:pPr lvl="2"/>
            <a:r>
              <a:rPr lang="en-US" altLang="zh-TW" dirty="0" err="1" smtClean="0"/>
              <a:t>eSATA</a:t>
            </a:r>
            <a:r>
              <a:rPr lang="en-US" altLang="zh-TW" dirty="0" smtClean="0"/>
              <a:t> </a:t>
            </a:r>
            <a:r>
              <a:rPr lang="zh-TW" altLang="en-US" dirty="0" smtClean="0"/>
              <a:t>適</a:t>
            </a:r>
            <a:r>
              <a:rPr lang="zh-TW" altLang="en-US" dirty="0"/>
              <a:t>用於需要進行大量資料傳輸的外接</a:t>
            </a:r>
            <a:r>
              <a:rPr lang="zh-TW" altLang="en-US" dirty="0" smtClean="0"/>
              <a:t>裝置。</a:t>
            </a:r>
            <a:endParaRPr lang="en-US" altLang="zh-TW" dirty="0" smtClean="0"/>
          </a:p>
          <a:p>
            <a:pPr lvl="3"/>
            <a:r>
              <a:rPr lang="zh-TW" altLang="en-US" dirty="0" smtClean="0">
                <a:solidFill>
                  <a:schemeClr val="tx1">
                    <a:lumMod val="50000"/>
                    <a:lumOff val="50000"/>
                  </a:schemeClr>
                </a:solidFill>
              </a:rPr>
              <a:t>外接式硬碟</a:t>
            </a:r>
            <a:endParaRPr lang="en-US" altLang="zh-TW" dirty="0" smtClean="0">
              <a:solidFill>
                <a:schemeClr val="tx1">
                  <a:lumMod val="50000"/>
                  <a:lumOff val="50000"/>
                </a:schemeClr>
              </a:solidFill>
            </a:endParaRPr>
          </a:p>
          <a:p>
            <a:pPr lvl="3"/>
            <a:r>
              <a:rPr lang="zh-TW" altLang="en-US" dirty="0" smtClean="0">
                <a:solidFill>
                  <a:schemeClr val="tx1">
                    <a:lumMod val="50000"/>
                    <a:lumOff val="50000"/>
                  </a:schemeClr>
                </a:solidFill>
              </a:rPr>
              <a:t>數位相機</a:t>
            </a:r>
            <a:endParaRPr lang="en-US" altLang="zh-TW" dirty="0" smtClean="0">
              <a:solidFill>
                <a:schemeClr val="tx1">
                  <a:lumMod val="50000"/>
                  <a:lumOff val="50000"/>
                </a:schemeClr>
              </a:solidFill>
            </a:endParaRPr>
          </a:p>
          <a:p>
            <a:pPr lvl="3"/>
            <a:r>
              <a:rPr lang="zh-TW" altLang="en-US" dirty="0" smtClean="0">
                <a:solidFill>
                  <a:schemeClr val="tx1">
                    <a:lumMod val="50000"/>
                    <a:lumOff val="50000"/>
                  </a:schemeClr>
                </a:solidFill>
              </a:rPr>
              <a:t>數位攝影機</a:t>
            </a:r>
            <a:endParaRPr lang="en-US" altLang="zh-TW" dirty="0">
              <a:solidFill>
                <a:schemeClr val="tx1">
                  <a:lumMod val="50000"/>
                  <a:lumOff val="50000"/>
                </a:schemeClr>
              </a:solidFill>
            </a:endParaRP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7356" y="4383050"/>
            <a:ext cx="32956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descr="http://www.satacables.com/assets/images/IMG_19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9244" y="3506732"/>
            <a:ext cx="2487652" cy="26369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73</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8" name="文字方塊 7"/>
          <p:cNvSpPr txBox="1"/>
          <p:nvPr/>
        </p:nvSpPr>
        <p:spPr>
          <a:xfrm>
            <a:off x="5683988"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外部連結方式</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35035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2-2.5</a:t>
            </a:r>
            <a:r>
              <a:rPr lang="zh-TW" altLang="en-US" dirty="0" smtClean="0"/>
              <a:t> 基本</a:t>
            </a:r>
            <a:r>
              <a:rPr lang="zh-TW" altLang="en-US" dirty="0"/>
              <a:t>單元間如何進行溝通</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98152832"/>
              </p:ext>
            </p:extLst>
          </p:nvPr>
        </p:nvGraphicFramePr>
        <p:xfrm>
          <a:off x="228600" y="1463793"/>
          <a:ext cx="8686698" cy="4608413"/>
        </p:xfrm>
        <a:graphic>
          <a:graphicData uri="http://schemas.openxmlformats.org/drawingml/2006/table">
            <a:tbl>
              <a:tblPr firstRow="1" bandRow="1">
                <a:tableStyleId>{69012ECD-51FC-41F1-AA8D-1B2483CD663E}</a:tableStyleId>
              </a:tblPr>
              <a:tblGrid>
                <a:gridCol w="2535677">
                  <a:extLst>
                    <a:ext uri="{9D8B030D-6E8A-4147-A177-3AD203B41FA5}">
                      <a16:colId xmlns:a16="http://schemas.microsoft.com/office/drawing/2014/main" val="20000"/>
                    </a:ext>
                  </a:extLst>
                </a:gridCol>
                <a:gridCol w="1104411">
                  <a:extLst>
                    <a:ext uri="{9D8B030D-6E8A-4147-A177-3AD203B41FA5}">
                      <a16:colId xmlns:a16="http://schemas.microsoft.com/office/drawing/2014/main" val="20001"/>
                    </a:ext>
                  </a:extLst>
                </a:gridCol>
                <a:gridCol w="1104411">
                  <a:extLst>
                    <a:ext uri="{9D8B030D-6E8A-4147-A177-3AD203B41FA5}">
                      <a16:colId xmlns:a16="http://schemas.microsoft.com/office/drawing/2014/main" val="20002"/>
                    </a:ext>
                  </a:extLst>
                </a:gridCol>
                <a:gridCol w="1040575">
                  <a:extLst>
                    <a:ext uri="{9D8B030D-6E8A-4147-A177-3AD203B41FA5}">
                      <a16:colId xmlns:a16="http://schemas.microsoft.com/office/drawing/2014/main" val="20003"/>
                    </a:ext>
                  </a:extLst>
                </a:gridCol>
                <a:gridCol w="1441365">
                  <a:extLst>
                    <a:ext uri="{9D8B030D-6E8A-4147-A177-3AD203B41FA5}">
                      <a16:colId xmlns:a16="http://schemas.microsoft.com/office/drawing/2014/main" val="20004"/>
                    </a:ext>
                  </a:extLst>
                </a:gridCol>
                <a:gridCol w="1460259">
                  <a:extLst>
                    <a:ext uri="{9D8B030D-6E8A-4147-A177-3AD203B41FA5}">
                      <a16:colId xmlns:a16="http://schemas.microsoft.com/office/drawing/2014/main" val="20005"/>
                    </a:ext>
                  </a:extLst>
                </a:gridCol>
              </a:tblGrid>
              <a:tr h="500359">
                <a:tc>
                  <a:txBody>
                    <a:bodyPr/>
                    <a:lstStyle/>
                    <a:p>
                      <a:r>
                        <a:rPr lang="zh-TW" altLang="en-US" dirty="0" smtClean="0">
                          <a:latin typeface="微軟正黑體" pitchFamily="34" charset="-120"/>
                          <a:ea typeface="微軟正黑體" pitchFamily="34" charset="-120"/>
                        </a:rPr>
                        <a:t>外部連接方式</a:t>
                      </a:r>
                      <a:endParaRPr lang="zh-TW" altLang="en-US" b="1" dirty="0">
                        <a:latin typeface="微軟正黑體" pitchFamily="34" charset="-120"/>
                        <a:ea typeface="微軟正黑體" pitchFamily="34" charset="-120"/>
                      </a:endParaRPr>
                    </a:p>
                  </a:txBody>
                  <a:tcPr marL="105820" marR="10582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altLang="zh-TW" dirty="0" smtClean="0">
                          <a:latin typeface="微軟正黑體" pitchFamily="34" charset="-120"/>
                          <a:ea typeface="微軟正黑體" pitchFamily="34" charset="-120"/>
                        </a:rPr>
                        <a:t>USB 3.0</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USB 2.0</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err="1" smtClean="0">
                          <a:latin typeface="微軟正黑體" pitchFamily="34" charset="-120"/>
                          <a:ea typeface="微軟正黑體" pitchFamily="34" charset="-120"/>
                        </a:rPr>
                        <a:t>eSATA</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IEEE 1394a</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IEEE 1394b</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481497">
                <a:tc>
                  <a:txBody>
                    <a:bodyPr/>
                    <a:lstStyle/>
                    <a:p>
                      <a:r>
                        <a:rPr lang="zh-TW" altLang="en-US" dirty="0" smtClean="0">
                          <a:latin typeface="微軟正黑體" pitchFamily="34" charset="-120"/>
                          <a:ea typeface="微軟正黑體" pitchFamily="34" charset="-120"/>
                        </a:rPr>
                        <a:t>最多連接設備數</a:t>
                      </a:r>
                      <a:endParaRPr lang="zh-TW" altLang="en-US" b="1" dirty="0">
                        <a:latin typeface="微軟正黑體" pitchFamily="34" charset="-120"/>
                        <a:ea typeface="微軟正黑體" pitchFamily="34" charset="-120"/>
                      </a:endParaRPr>
                    </a:p>
                  </a:txBody>
                  <a:tcPr marL="105820" marR="10582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127</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127</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1</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63</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63</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490985">
                <a:tc>
                  <a:txBody>
                    <a:bodyPr/>
                    <a:lstStyle/>
                    <a:p>
                      <a:r>
                        <a:rPr lang="zh-TW" altLang="en-US" dirty="0" smtClean="0">
                          <a:latin typeface="微軟正黑體" pitchFamily="34" charset="-120"/>
                          <a:ea typeface="微軟正黑體" pitchFamily="34" charset="-120"/>
                        </a:rPr>
                        <a:t>連接線最大長度</a:t>
                      </a:r>
                      <a:r>
                        <a:rPr lang="en-US" altLang="zh-TW" dirty="0" smtClean="0">
                          <a:latin typeface="微軟正黑體" pitchFamily="34" charset="-120"/>
                          <a:ea typeface="微軟正黑體" pitchFamily="34" charset="-120"/>
                        </a:rPr>
                        <a:t>(m)</a:t>
                      </a:r>
                      <a:endParaRPr lang="zh-TW" altLang="en-US" b="1" dirty="0">
                        <a:latin typeface="微軟正黑體" pitchFamily="34" charset="-120"/>
                        <a:ea typeface="微軟正黑體" pitchFamily="34" charset="-120"/>
                      </a:endParaRPr>
                    </a:p>
                  </a:txBody>
                  <a:tcPr marL="105820" marR="10582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3</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5</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2</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4.5</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100</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490985">
                <a:tc>
                  <a:txBody>
                    <a:bodyPr/>
                    <a:lstStyle/>
                    <a:p>
                      <a:r>
                        <a:rPr lang="zh-TW" altLang="en-US" dirty="0" smtClean="0">
                          <a:latin typeface="微軟正黑體" pitchFamily="34" charset="-120"/>
                          <a:ea typeface="微軟正黑體" pitchFamily="34" charset="-120"/>
                        </a:rPr>
                        <a:t>支援熱插拔及隨插即用</a:t>
                      </a:r>
                      <a:endParaRPr lang="zh-TW" altLang="en-US" b="1" dirty="0">
                        <a:latin typeface="微軟正黑體" pitchFamily="34" charset="-120"/>
                        <a:ea typeface="微軟正黑體" pitchFamily="34" charset="-120"/>
                      </a:endParaRPr>
                    </a:p>
                  </a:txBody>
                  <a:tcPr marL="105820" marR="10582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是</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是</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是</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是</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是</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490985">
                <a:tc>
                  <a:txBody>
                    <a:bodyPr/>
                    <a:lstStyle/>
                    <a:p>
                      <a:r>
                        <a:rPr lang="zh-TW" altLang="en-US" dirty="0" smtClean="0">
                          <a:latin typeface="微軟正黑體" pitchFamily="34" charset="-120"/>
                          <a:ea typeface="微軟正黑體" pitchFamily="34" charset="-120"/>
                        </a:rPr>
                        <a:t>傳輸線能否供電</a:t>
                      </a:r>
                      <a:endParaRPr lang="zh-TW" altLang="en-US" b="1" dirty="0">
                        <a:latin typeface="微軟正黑體" pitchFamily="34" charset="-120"/>
                        <a:ea typeface="微軟正黑體" pitchFamily="34" charset="-120"/>
                      </a:endParaRPr>
                    </a:p>
                  </a:txBody>
                  <a:tcPr marL="105820" marR="10582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dirty="0" smtClean="0">
                          <a:latin typeface="微軟正黑體" pitchFamily="34" charset="-120"/>
                          <a:ea typeface="微軟正黑體" pitchFamily="34" charset="-120"/>
                        </a:rPr>
                        <a:t>是</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是</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dirty="0" smtClean="0">
                          <a:latin typeface="微軟正黑體" pitchFamily="34" charset="-120"/>
                          <a:ea typeface="微軟正黑體" pitchFamily="34" charset="-120"/>
                        </a:rPr>
                        <a:t>否</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dirty="0" smtClean="0">
                          <a:latin typeface="微軟正黑體" pitchFamily="34" charset="-120"/>
                          <a:ea typeface="微軟正黑體" pitchFamily="34" charset="-120"/>
                        </a:rPr>
                        <a:t>是</a:t>
                      </a:r>
                      <a:endParaRPr lang="zh-TW" altLang="en-US" b="1" baseline="30000" dirty="0">
                        <a:solidFill>
                          <a:srgbClr val="FF0000"/>
                        </a:solidFill>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是</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490985">
                <a:tc>
                  <a:txBody>
                    <a:bodyPr/>
                    <a:lstStyle/>
                    <a:p>
                      <a:r>
                        <a:rPr lang="zh-TW" altLang="en-US" dirty="0" smtClean="0">
                          <a:latin typeface="微軟正黑體" pitchFamily="34" charset="-120"/>
                          <a:ea typeface="微軟正黑體" pitchFamily="34" charset="-120"/>
                        </a:rPr>
                        <a:t>最高傳輸速度</a:t>
                      </a:r>
                      <a:r>
                        <a:rPr lang="en-US" altLang="zh-TW" dirty="0" smtClean="0">
                          <a:latin typeface="微軟正黑體" pitchFamily="34" charset="-120"/>
                          <a:ea typeface="微軟正黑體" pitchFamily="34" charset="-120"/>
                        </a:rPr>
                        <a:t>(Mbps)</a:t>
                      </a:r>
                      <a:endParaRPr lang="zh-TW" altLang="en-US" b="1" dirty="0">
                        <a:latin typeface="微軟正黑體" pitchFamily="34" charset="-120"/>
                        <a:ea typeface="微軟正黑體" pitchFamily="34" charset="-120"/>
                      </a:endParaRPr>
                    </a:p>
                  </a:txBody>
                  <a:tcPr marL="105820" marR="10582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5000</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480</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3000</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400</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itchFamily="34" charset="-120"/>
                          <a:ea typeface="微軟正黑體" pitchFamily="34" charset="-120"/>
                        </a:rPr>
                        <a:t>3200</a:t>
                      </a:r>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1662617">
                <a:tc>
                  <a:txBody>
                    <a:bodyPr/>
                    <a:lstStyle/>
                    <a:p>
                      <a:r>
                        <a:rPr lang="zh-TW" altLang="en-US" dirty="0" smtClean="0">
                          <a:latin typeface="微軟正黑體" pitchFamily="34" charset="-120"/>
                          <a:ea typeface="微軟正黑體" pitchFamily="34" charset="-120"/>
                        </a:rPr>
                        <a:t>連接埠圖示</a:t>
                      </a:r>
                      <a:endParaRPr lang="zh-TW" altLang="en-US" b="1" dirty="0">
                        <a:latin typeface="微軟正黑體" pitchFamily="34" charset="-120"/>
                        <a:ea typeface="微軟正黑體" pitchFamily="34" charset="-120"/>
                      </a:endParaRPr>
                    </a:p>
                  </a:txBody>
                  <a:tcPr marL="105820" marR="10582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altLang="zh-TW" dirty="0" smtClean="0">
                        <a:latin typeface="微軟正黑體" pitchFamily="34" charset="-120"/>
                        <a:ea typeface="微軟正黑體" pitchFamily="34" charset="-120"/>
                      </a:endParaRPr>
                    </a:p>
                    <a:p>
                      <a:endParaRPr lang="en-US" altLang="zh-TW" dirty="0" smtClean="0">
                        <a:latin typeface="微軟正黑體" pitchFamily="34" charset="-120"/>
                        <a:ea typeface="微軟正黑體" pitchFamily="34" charset="-120"/>
                      </a:endParaRPr>
                    </a:p>
                    <a:p>
                      <a:endParaRPr lang="en-US" altLang="zh-TW" dirty="0" smtClean="0">
                        <a:latin typeface="微軟正黑體" pitchFamily="34" charset="-120"/>
                        <a:ea typeface="微軟正黑體" pitchFamily="34" charset="-120"/>
                      </a:endParaRPr>
                    </a:p>
                    <a:p>
                      <a:endParaRPr lang="en-US" altLang="zh-TW" dirty="0" smtClean="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TW" altLang="en-US" b="1">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endParaRPr lang="zh-TW" altLang="en-US" b="1" dirty="0">
                        <a:latin typeface="微軟正黑體" pitchFamily="34" charset="-120"/>
                        <a:ea typeface="微軟正黑體" pitchFamily="34" charset="-120"/>
                      </a:endParaRPr>
                    </a:p>
                  </a:txBody>
                  <a:tcPr marL="105820" marR="10582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TW" altLang="en-US" b="1" dirty="0">
                        <a:latin typeface="微軟正黑體" pitchFamily="34" charset="-120"/>
                        <a:ea typeface="微軟正黑體" pitchFamily="34" charset="-120"/>
                      </a:endParaRPr>
                    </a:p>
                  </a:txBody>
                  <a:tcPr marL="106690" marR="106690"/>
                </a:tc>
                <a:extLst>
                  <a:ext uri="{0D108BD9-81ED-4DB2-BD59-A6C34878D82A}">
                    <a16:rowId xmlns:a16="http://schemas.microsoft.com/office/drawing/2014/main" val="10006"/>
                  </a:ext>
                </a:extLst>
              </a:tr>
            </a:tbl>
          </a:graphicData>
        </a:graphic>
      </p:graphicFrame>
      <p:pic>
        <p:nvPicPr>
          <p:cNvPr id="46083" name="Picture 3"/>
          <p:cNvPicPr>
            <a:picLocks noChangeAspect="1" noChangeArrowheads="1"/>
          </p:cNvPicPr>
          <p:nvPr/>
        </p:nvPicPr>
        <p:blipFill>
          <a:blip r:embed="rId3" cstate="print">
            <a:clrChange>
              <a:clrFrom>
                <a:srgbClr val="DFEFD4"/>
              </a:clrFrom>
              <a:clrTo>
                <a:srgbClr val="DFEFD4">
                  <a:alpha val="0"/>
                </a:srgbClr>
              </a:clrTo>
            </a:clrChange>
            <a:extLst>
              <a:ext uri="{28A0092B-C50C-407E-A947-70E740481C1C}">
                <a14:useLocalDpi xmlns:a14="http://schemas.microsoft.com/office/drawing/2010/main"/>
              </a:ext>
            </a:extLst>
          </a:blip>
          <a:srcRect/>
          <a:stretch>
            <a:fillRect/>
          </a:stretch>
        </p:blipFill>
        <p:spPr bwMode="auto">
          <a:xfrm>
            <a:off x="5000628" y="4876815"/>
            <a:ext cx="9810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p:nvPicPr>
        <p:blipFill>
          <a:blip r:embed="rId4" cstate="print">
            <a:clrChange>
              <a:clrFrom>
                <a:srgbClr val="DFEFD4"/>
              </a:clrFrom>
              <a:clrTo>
                <a:srgbClr val="DFEFD4">
                  <a:alpha val="0"/>
                </a:srgbClr>
              </a:clrTo>
            </a:clrChange>
            <a:extLst>
              <a:ext uri="{28A0092B-C50C-407E-A947-70E740481C1C}">
                <a14:useLocalDpi xmlns:a14="http://schemas.microsoft.com/office/drawing/2010/main"/>
              </a:ext>
            </a:extLst>
          </a:blip>
          <a:srcRect/>
          <a:stretch>
            <a:fillRect/>
          </a:stretch>
        </p:blipFill>
        <p:spPr bwMode="auto">
          <a:xfrm>
            <a:off x="6457978" y="4857760"/>
            <a:ext cx="211455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9" name="文字方塊 8"/>
          <p:cNvSpPr txBox="1"/>
          <p:nvPr/>
        </p:nvSpPr>
        <p:spPr>
          <a:xfrm>
            <a:off x="5683988"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外部連結方式</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pic>
        <p:nvPicPr>
          <p:cNvPr id="10" name="Picture 2"/>
          <p:cNvPicPr>
            <a:picLocks noChangeAspect="1" noChangeArrowheads="1"/>
          </p:cNvPicPr>
          <p:nvPr/>
        </p:nvPicPr>
        <p:blipFill>
          <a:blip r:embed="rId5" cstate="print">
            <a:clrChange>
              <a:clrFrom>
                <a:srgbClr val="DFEFD4"/>
              </a:clrFrom>
              <a:clrTo>
                <a:srgbClr val="DFEFD4">
                  <a:alpha val="0"/>
                </a:srgbClr>
              </a:clrTo>
            </a:clrChange>
            <a:extLst>
              <a:ext uri="{28A0092B-C50C-407E-A947-70E740481C1C}">
                <a14:useLocalDpi xmlns:a14="http://schemas.microsoft.com/office/drawing/2010/main"/>
              </a:ext>
            </a:extLst>
          </a:blip>
          <a:srcRect/>
          <a:stretch>
            <a:fillRect/>
          </a:stretch>
        </p:blipFill>
        <p:spPr bwMode="auto">
          <a:xfrm>
            <a:off x="2857502" y="4633930"/>
            <a:ext cx="200025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425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延伸學習</a:t>
            </a:r>
            <a:endParaRPr lang="zh-TW" altLang="en-US" dirty="0"/>
          </a:p>
        </p:txBody>
      </p:sp>
      <p:sp>
        <p:nvSpPr>
          <p:cNvPr id="5" name="內容版面配置區 4"/>
          <p:cNvSpPr>
            <a:spLocks noGrp="1"/>
          </p:cNvSpPr>
          <p:nvPr>
            <p:ph idx="1"/>
          </p:nvPr>
        </p:nvSpPr>
        <p:spPr>
          <a:xfrm>
            <a:off x="228600" y="1403874"/>
            <a:ext cx="6215608" cy="4876800"/>
          </a:xfrm>
        </p:spPr>
        <p:txBody>
          <a:bodyPr/>
          <a:lstStyle/>
          <a:p>
            <a:r>
              <a:rPr lang="en-US" altLang="zh-TW" b="1" dirty="0" smtClean="0">
                <a:solidFill>
                  <a:srgbClr val="0070C0"/>
                </a:solidFill>
              </a:rPr>
              <a:t>USB 3.1</a:t>
            </a:r>
          </a:p>
          <a:p>
            <a:pPr lvl="1"/>
            <a:r>
              <a:rPr lang="zh-TW" altLang="en-US" dirty="0" smtClean="0"/>
              <a:t>基於</a:t>
            </a:r>
            <a:r>
              <a:rPr lang="en-US" altLang="zh-TW" dirty="0" smtClean="0"/>
              <a:t>USB 3.0</a:t>
            </a:r>
            <a:r>
              <a:rPr lang="zh-TW" altLang="en-US" dirty="0" smtClean="0"/>
              <a:t>改良推出的</a:t>
            </a:r>
            <a:r>
              <a:rPr lang="en-US" altLang="zh-TW" dirty="0" smtClean="0"/>
              <a:t>USB</a:t>
            </a:r>
            <a:r>
              <a:rPr lang="zh-TW" altLang="en-US" dirty="0" smtClean="0"/>
              <a:t>連接介面的最新規格。</a:t>
            </a:r>
            <a:endParaRPr lang="en-US" altLang="zh-TW" dirty="0" smtClean="0"/>
          </a:p>
          <a:p>
            <a:pPr lvl="1"/>
            <a:r>
              <a:rPr lang="zh-TW" altLang="en-US" dirty="0" smtClean="0"/>
              <a:t>傳輸速率最高可達</a:t>
            </a:r>
            <a:r>
              <a:rPr lang="en-US" altLang="zh-TW" dirty="0" smtClean="0"/>
              <a:t>10Gbps</a:t>
            </a:r>
            <a:r>
              <a:rPr lang="zh-TW" altLang="en-US" dirty="0" smtClean="0"/>
              <a:t>。</a:t>
            </a:r>
            <a:endParaRPr lang="en-US" altLang="zh-TW" dirty="0" smtClean="0"/>
          </a:p>
          <a:p>
            <a:pPr lvl="1"/>
            <a:r>
              <a:rPr lang="zh-TW" altLang="en-US" dirty="0" smtClean="0"/>
              <a:t>供電量則有最高</a:t>
            </a:r>
            <a:r>
              <a:rPr lang="en-US" altLang="zh-TW" dirty="0" smtClean="0"/>
              <a:t>100W</a:t>
            </a:r>
            <a:r>
              <a:rPr lang="zh-TW" altLang="en-US" dirty="0" smtClean="0"/>
              <a:t>。</a:t>
            </a:r>
            <a:endParaRPr lang="en-US" altLang="zh-TW" dirty="0" smtClean="0"/>
          </a:p>
          <a:p>
            <a:pPr lvl="1"/>
            <a:r>
              <a:rPr lang="zh-TW" altLang="en-US" dirty="0" smtClean="0"/>
              <a:t>大幅縮短行動裝置傳輸資料或充電的時間。</a:t>
            </a:r>
            <a:endParaRPr lang="en-US" altLang="zh-TW" dirty="0" smtClean="0"/>
          </a:p>
          <a:p>
            <a:pPr lvl="1"/>
            <a:r>
              <a:rPr lang="en-US" altLang="zh-TW" dirty="0" smtClean="0"/>
              <a:t>USB  3.1</a:t>
            </a:r>
            <a:r>
              <a:rPr lang="zh-TW" altLang="en-US" dirty="0" smtClean="0"/>
              <a:t>新推出的</a:t>
            </a:r>
            <a:r>
              <a:rPr lang="en-US" altLang="zh-TW" dirty="0" smtClean="0"/>
              <a:t>Type-C</a:t>
            </a:r>
            <a:r>
              <a:rPr lang="zh-TW" altLang="en-US" dirty="0" smtClean="0"/>
              <a:t>介面，不論正面或反面均可連接。</a:t>
            </a:r>
            <a:endParaRPr lang="zh-TW" altLang="en-US" dirty="0"/>
          </a:p>
        </p:txBody>
      </p:sp>
      <p:pic>
        <p:nvPicPr>
          <p:cNvPr id="6" name="Picture 4" descr="http://www.satacables.com/assets/images/IMG_1900.jp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537439" y="1484784"/>
            <a:ext cx="2487652" cy="17869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74</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2050" name="Picture 2" descr="Image result for adata type 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1867" y="3861048"/>
            <a:ext cx="2861538" cy="180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22754" y="5589240"/>
            <a:ext cx="2079864" cy="461665"/>
          </a:xfrm>
          <a:prstGeom prst="rect">
            <a:avLst/>
          </a:prstGeom>
          <a:noFill/>
        </p:spPr>
        <p:txBody>
          <a:bodyPr wrap="none" rtlCol="0">
            <a:spAutoFit/>
          </a:bodyPr>
          <a:lstStyle/>
          <a:p>
            <a:pPr algn="ctr"/>
            <a:r>
              <a:rPr lang="zh-TW" altLang="en-US" sz="1200" dirty="0" smtClean="0">
                <a:latin typeface="微軟正黑體" panose="020B0604030504040204" pitchFamily="34" charset="-120"/>
                <a:ea typeface="微軟正黑體" panose="020B0604030504040204" pitchFamily="34" charset="-120"/>
              </a:rPr>
              <a:t>擁有</a:t>
            </a:r>
            <a:r>
              <a:rPr lang="en-US" altLang="zh-TW" sz="1200" dirty="0" smtClean="0">
                <a:latin typeface="微軟正黑體" panose="020B0604030504040204" pitchFamily="34" charset="-120"/>
                <a:ea typeface="微軟正黑體" panose="020B0604030504040204" pitchFamily="34" charset="-120"/>
              </a:rPr>
              <a:t>Type-C</a:t>
            </a:r>
            <a:r>
              <a:rPr lang="zh-TW" altLang="en-US" sz="1200" dirty="0" smtClean="0">
                <a:latin typeface="微軟正黑體" panose="020B0604030504040204" pitchFamily="34" charset="-120"/>
                <a:ea typeface="微軟正黑體" panose="020B0604030504040204" pitchFamily="34" charset="-120"/>
              </a:rPr>
              <a:t>規格的隨身碟。</a:t>
            </a:r>
            <a:endParaRPr lang="en-US" altLang="zh-TW" sz="1200" dirty="0" smtClean="0">
              <a:latin typeface="微軟正黑體" panose="020B0604030504040204" pitchFamily="34" charset="-120"/>
              <a:ea typeface="微軟正黑體" panose="020B0604030504040204" pitchFamily="34" charset="-120"/>
            </a:endParaRPr>
          </a:p>
          <a:p>
            <a:pPr algn="ctr"/>
            <a:r>
              <a:rPr lang="en-US" altLang="zh-TW" sz="1200" dirty="0" smtClean="0">
                <a:latin typeface="微軟正黑體" panose="020B0604030504040204" pitchFamily="34" charset="-120"/>
                <a:ea typeface="微軟正黑體" panose="020B0604030504040204" pitchFamily="34" charset="-120"/>
              </a:rPr>
              <a:t>【</a:t>
            </a:r>
            <a:r>
              <a:rPr lang="zh-TW" altLang="en-US" sz="1200" dirty="0" smtClean="0">
                <a:latin typeface="微軟正黑體" panose="020B0604030504040204" pitchFamily="34" charset="-120"/>
                <a:ea typeface="微軟正黑體" panose="020B0604030504040204" pitchFamily="34" charset="-120"/>
              </a:rPr>
              <a:t>圖片來源：</a:t>
            </a:r>
            <a:r>
              <a:rPr lang="en-US" altLang="zh-TW" sz="1200" dirty="0" smtClean="0">
                <a:latin typeface="微軟正黑體" panose="020B0604030504040204" pitchFamily="34" charset="-120"/>
                <a:ea typeface="微軟正黑體" panose="020B0604030504040204" pitchFamily="34" charset="-120"/>
              </a:rPr>
              <a:t>ADATA】</a:t>
            </a:r>
            <a:endParaRPr lang="zh-TW" altLang="en-US" sz="1200" dirty="0">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2-2.5</a:t>
            </a:r>
            <a:r>
              <a:rPr lang="zh-TW" altLang="en-US" dirty="0" smtClean="0"/>
              <a:t> 基本單元間如何進行溝通</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r>
              <a:rPr lang="en-US" altLang="zh-TW" b="1" dirty="0">
                <a:solidFill>
                  <a:srgbClr val="C00000"/>
                </a:solidFill>
              </a:rPr>
              <a:t>HDMI</a:t>
            </a:r>
            <a:r>
              <a:rPr lang="zh-TW" altLang="en-US" b="1" dirty="0">
                <a:solidFill>
                  <a:srgbClr val="C00000"/>
                </a:solidFill>
              </a:rPr>
              <a:t>介面</a:t>
            </a:r>
          </a:p>
          <a:p>
            <a:pPr lvl="2"/>
            <a:r>
              <a:rPr lang="zh-TW" altLang="en-US" dirty="0" smtClean="0"/>
              <a:t>用來</a:t>
            </a:r>
            <a:r>
              <a:rPr lang="zh-TW" altLang="en-US" dirty="0"/>
              <a:t>連接影音設備的</a:t>
            </a:r>
            <a:r>
              <a:rPr lang="zh-TW" altLang="en-US" dirty="0">
                <a:solidFill>
                  <a:srgbClr val="FF0000"/>
                </a:solidFill>
              </a:rPr>
              <a:t>單向傳輸</a:t>
            </a:r>
            <a:r>
              <a:rPr lang="zh-TW" altLang="en-US" dirty="0" smtClean="0">
                <a:solidFill>
                  <a:srgbClr val="FF0000"/>
                </a:solidFill>
              </a:rPr>
              <a:t>介面</a:t>
            </a:r>
            <a:r>
              <a:rPr lang="zh-TW" altLang="en-US" dirty="0" smtClean="0"/>
              <a:t>。</a:t>
            </a:r>
            <a:endParaRPr lang="en-US" altLang="zh-TW" dirty="0" smtClean="0"/>
          </a:p>
          <a:p>
            <a:pPr lvl="2"/>
            <a:r>
              <a:rPr lang="zh-TW" altLang="en-US" dirty="0" smtClean="0"/>
              <a:t>傳輸</a:t>
            </a:r>
            <a:r>
              <a:rPr lang="zh-TW" altLang="en-US" dirty="0"/>
              <a:t>頻寬最大可達</a:t>
            </a:r>
            <a:r>
              <a:rPr lang="en-US" altLang="zh-TW" dirty="0"/>
              <a:t>10.2 </a:t>
            </a:r>
            <a:r>
              <a:rPr lang="en-US" altLang="zh-TW" dirty="0" err="1" smtClean="0"/>
              <a:t>Gbps</a:t>
            </a:r>
            <a:r>
              <a:rPr lang="zh-TW" altLang="en-US" dirty="0" smtClean="0"/>
              <a:t>。</a:t>
            </a:r>
            <a:endParaRPr lang="en-US" altLang="zh-TW" dirty="0" smtClean="0"/>
          </a:p>
          <a:p>
            <a:pPr lvl="2"/>
            <a:r>
              <a:rPr lang="zh-TW" altLang="en-US" dirty="0" smtClean="0"/>
              <a:t>能</a:t>
            </a:r>
            <a:r>
              <a:rPr lang="zh-TW" altLang="en-US" dirty="0"/>
              <a:t>支援</a:t>
            </a:r>
            <a:r>
              <a:rPr lang="en-US" altLang="zh-TW" dirty="0" smtClean="0"/>
              <a:t>4096×2160</a:t>
            </a:r>
            <a:r>
              <a:rPr lang="zh-TW" altLang="en-US" dirty="0" smtClean="0"/>
              <a:t>的</a:t>
            </a:r>
            <a:r>
              <a:rPr lang="zh-TW" altLang="en-US" dirty="0"/>
              <a:t>影像</a:t>
            </a:r>
            <a:r>
              <a:rPr lang="zh-TW" altLang="en-US" dirty="0" smtClean="0"/>
              <a:t>解析度。</a:t>
            </a:r>
            <a:endParaRPr lang="en-US" altLang="zh-TW" dirty="0" smtClean="0"/>
          </a:p>
          <a:p>
            <a:pPr lvl="2"/>
            <a:r>
              <a:rPr lang="zh-TW" altLang="en-US" dirty="0" smtClean="0"/>
              <a:t>廣泛</a:t>
            </a:r>
            <a:r>
              <a:rPr lang="zh-TW" altLang="en-US" dirty="0"/>
              <a:t>應用在數位機上盒、藍光播放機、高解析度電視</a:t>
            </a:r>
            <a:r>
              <a:rPr lang="en-US" altLang="zh-TW" dirty="0"/>
              <a:t>(HDTV)</a:t>
            </a:r>
            <a:r>
              <a:rPr lang="zh-TW" altLang="en-US" dirty="0"/>
              <a:t>。</a:t>
            </a:r>
            <a:endParaRPr lang="en-US" altLang="zh-TW"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53934" y="4800033"/>
            <a:ext cx="4032446" cy="933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hothardware.com/newsimages/Item9855/hdmi-cables-end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5436095" y="3865710"/>
            <a:ext cx="3096345" cy="2227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8" name="文字方塊 7"/>
          <p:cNvSpPr txBox="1"/>
          <p:nvPr/>
        </p:nvSpPr>
        <p:spPr>
          <a:xfrm>
            <a:off x="5683988"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外部連結方式</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grpSp>
        <p:nvGrpSpPr>
          <p:cNvPr id="9" name="群組 6"/>
          <p:cNvGrpSpPr/>
          <p:nvPr/>
        </p:nvGrpSpPr>
        <p:grpSpPr>
          <a:xfrm>
            <a:off x="0" y="6065913"/>
            <a:ext cx="6228102" cy="792087"/>
            <a:chOff x="251520" y="1757446"/>
            <a:chExt cx="5948597" cy="932613"/>
          </a:xfrm>
        </p:grpSpPr>
        <p:sp>
          <p:nvSpPr>
            <p:cNvPr id="10" name="矩形 7">
              <a:hlinkClick r:id="rId5"/>
            </p:cNvPr>
            <p:cNvSpPr/>
            <p:nvPr/>
          </p:nvSpPr>
          <p:spPr>
            <a:xfrm>
              <a:off x="629300" y="2096578"/>
              <a:ext cx="5295788"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a:t>
              </a:r>
              <a:r>
                <a:rPr lang="en-US" altLang="zh-TW" b="1" dirty="0" smtClean="0">
                  <a:latin typeface="微軟正黑體" pitchFamily="34" charset="-120"/>
                  <a:ea typeface="微軟正黑體" pitchFamily="34" charset="-120"/>
                </a:rPr>
                <a:t>HDMI</a:t>
              </a:r>
              <a:r>
                <a:rPr lang="zh-TW" altLang="en-US" b="1" dirty="0" smtClean="0">
                  <a:latin typeface="微軟正黑體" pitchFamily="34" charset="-120"/>
                  <a:ea typeface="微軟正黑體" pitchFamily="34" charset="-120"/>
                </a:rPr>
                <a:t>等顯示介面說明影片（</a:t>
              </a:r>
              <a:r>
                <a:rPr lang="en-US" altLang="zh-TW" b="1" dirty="0" smtClean="0">
                  <a:latin typeface="微軟正黑體" pitchFamily="34" charset="-120"/>
                  <a:ea typeface="微軟正黑體" pitchFamily="34" charset="-120"/>
                </a:rPr>
                <a:t>5:25</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1" name="Picture 4" descr="C:\Documents and Settings\Chen\My Documents\1.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Documents and Settings\Chen\My Documents\2.pn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12431"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4573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smtClean="0"/>
              <a:t>延伸學習</a:t>
            </a:r>
            <a:endParaRPr lang="zh-TW" altLang="en-US" dirty="0"/>
          </a:p>
        </p:txBody>
      </p:sp>
      <p:sp>
        <p:nvSpPr>
          <p:cNvPr id="2" name="內容版面配置區 1"/>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平板電腦</a:t>
            </a:r>
            <a:r>
              <a:rPr lang="en-US" altLang="zh-TW" b="1" dirty="0">
                <a:solidFill>
                  <a:srgbClr val="0070C0"/>
                </a:solidFill>
              </a:rPr>
              <a:t>(tablet PC)</a:t>
            </a:r>
          </a:p>
          <a:p>
            <a:pPr lvl="1">
              <a:spcBef>
                <a:spcPts val="1200"/>
              </a:spcBef>
            </a:pPr>
            <a:r>
              <a:rPr lang="zh-TW" altLang="en-US" dirty="0" smtClean="0"/>
              <a:t>一種</a:t>
            </a:r>
            <a:r>
              <a:rPr lang="zh-TW" altLang="en-US" dirty="0"/>
              <a:t>小型、方便攜帶的個人電腦。</a:t>
            </a:r>
            <a:endParaRPr lang="en-US" altLang="zh-TW" dirty="0"/>
          </a:p>
          <a:p>
            <a:pPr lvl="1">
              <a:spcBef>
                <a:spcPts val="1200"/>
              </a:spcBef>
            </a:pPr>
            <a:r>
              <a:rPr lang="zh-TW" altLang="en-US" dirty="0"/>
              <a:t>提供觸控式</a:t>
            </a:r>
            <a:r>
              <a:rPr lang="zh-TW" altLang="en-US" dirty="0" smtClean="0"/>
              <a:t>螢幕，還提供</a:t>
            </a:r>
            <a:r>
              <a:rPr lang="zh-TW" altLang="en-US" dirty="0"/>
              <a:t>無線上網</a:t>
            </a:r>
            <a:r>
              <a:rPr lang="zh-TW" altLang="en-US" dirty="0" smtClean="0"/>
              <a:t>，有些</a:t>
            </a:r>
            <a:r>
              <a:rPr lang="zh-TW" altLang="en-US" dirty="0"/>
              <a:t>可以使用記憶</a:t>
            </a:r>
            <a:r>
              <a:rPr lang="zh-TW" altLang="en-US" dirty="0" smtClean="0"/>
              <a:t>卡擴充</a:t>
            </a:r>
            <a:r>
              <a:rPr lang="zh-TW" altLang="en-US" dirty="0"/>
              <a:t>容量。</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91880" y="3500438"/>
            <a:ext cx="4302433" cy="3026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42</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grpSp>
        <p:nvGrpSpPr>
          <p:cNvPr id="8" name="群組 6"/>
          <p:cNvGrpSpPr/>
          <p:nvPr/>
        </p:nvGrpSpPr>
        <p:grpSpPr>
          <a:xfrm>
            <a:off x="0" y="6065913"/>
            <a:ext cx="5364088" cy="792087"/>
            <a:chOff x="251520" y="1757446"/>
            <a:chExt cx="5123352" cy="932613"/>
          </a:xfrm>
        </p:grpSpPr>
        <p:sp>
          <p:nvSpPr>
            <p:cNvPr id="9" name="矩形 7">
              <a:hlinkClick r:id="rId4"/>
            </p:cNvPr>
            <p:cNvSpPr/>
            <p:nvPr/>
          </p:nvSpPr>
          <p:spPr>
            <a:xfrm>
              <a:off x="629304" y="2096578"/>
              <a:ext cx="4387467"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影片充電站：可折疊式平板電腦 （</a:t>
              </a:r>
              <a:r>
                <a:rPr lang="en-US" altLang="zh-TW" b="1" dirty="0" smtClean="0">
                  <a:latin typeface="微軟正黑體" pitchFamily="34" charset="-120"/>
                  <a:ea typeface="微軟正黑體" pitchFamily="34" charset="-120"/>
                </a:rPr>
                <a:t>1:32</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0"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87186"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524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2-2.5</a:t>
            </a:r>
            <a:r>
              <a:rPr lang="zh-TW" altLang="en-US" dirty="0" smtClean="0"/>
              <a:t> 基本單元間如何進行溝通</a:t>
            </a:r>
            <a:endParaRPr lang="zh-TW" altLang="en-US" dirty="0"/>
          </a:p>
        </p:txBody>
      </p:sp>
      <p:sp>
        <p:nvSpPr>
          <p:cNvPr id="3" name="內容版面配置區 2"/>
          <p:cNvSpPr>
            <a:spLocks noGrp="1"/>
          </p:cNvSpPr>
          <p:nvPr>
            <p:ph idx="1"/>
          </p:nvPr>
        </p:nvSpPr>
        <p:spPr>
          <a:prstGeom prst="rect">
            <a:avLst/>
          </a:prstGeom>
        </p:spPr>
        <p:txBody>
          <a:bodyPr>
            <a:normAutofit/>
          </a:bodyPr>
          <a:lstStyle/>
          <a:p>
            <a:r>
              <a:rPr lang="zh-TW" altLang="en-US" b="1" dirty="0" smtClean="0">
                <a:solidFill>
                  <a:srgbClr val="0070C0"/>
                </a:solidFill>
              </a:rPr>
              <a:t>電腦的傳輸速度</a:t>
            </a:r>
            <a:endParaRPr lang="en-US" altLang="zh-TW" b="1" dirty="0" smtClean="0">
              <a:solidFill>
                <a:srgbClr val="0070C0"/>
              </a:solidFill>
            </a:endParaRPr>
          </a:p>
          <a:p>
            <a:pPr lvl="1"/>
            <a:r>
              <a:rPr lang="zh-TW" altLang="en-US" dirty="0" smtClean="0"/>
              <a:t>在固定</a:t>
            </a:r>
            <a:r>
              <a:rPr lang="zh-TW" altLang="en-US" dirty="0"/>
              <a:t>時間</a:t>
            </a:r>
            <a:r>
              <a:rPr lang="zh-TW" altLang="en-US" dirty="0" smtClean="0"/>
              <a:t>內媒體</a:t>
            </a:r>
            <a:r>
              <a:rPr lang="zh-TW" altLang="en-US" dirty="0"/>
              <a:t>所能傳送的資料</a:t>
            </a:r>
            <a:r>
              <a:rPr lang="zh-TW" altLang="en-US" dirty="0" smtClean="0"/>
              <a:t>量。</a:t>
            </a:r>
            <a:endParaRPr lang="en-US" altLang="zh-TW" dirty="0"/>
          </a:p>
        </p:txBody>
      </p:sp>
      <p:graphicFrame>
        <p:nvGraphicFramePr>
          <p:cNvPr id="7" name="內容版面配置區 3"/>
          <p:cNvGraphicFramePr>
            <a:graphicFrameLocks/>
          </p:cNvGraphicFramePr>
          <p:nvPr>
            <p:extLst>
              <p:ext uri="{D42A27DB-BD31-4B8C-83A1-F6EECF244321}">
                <p14:modId xmlns:p14="http://schemas.microsoft.com/office/powerpoint/2010/main" val="2582213836"/>
              </p:ext>
            </p:extLst>
          </p:nvPr>
        </p:nvGraphicFramePr>
        <p:xfrm>
          <a:off x="251520" y="2564904"/>
          <a:ext cx="8640960" cy="3600399"/>
        </p:xfrm>
        <a:graphic>
          <a:graphicData uri="http://schemas.openxmlformats.org/drawingml/2006/table">
            <a:tbl>
              <a:tblPr firstRow="1" bandRow="1">
                <a:tableStyleId>{69012ECD-51FC-41F1-AA8D-1B2483CD663E}</a:tableStyleId>
              </a:tblPr>
              <a:tblGrid>
                <a:gridCol w="849930">
                  <a:extLst>
                    <a:ext uri="{9D8B030D-6E8A-4147-A177-3AD203B41FA5}">
                      <a16:colId xmlns:a16="http://schemas.microsoft.com/office/drawing/2014/main" val="20000"/>
                    </a:ext>
                  </a:extLst>
                </a:gridCol>
                <a:gridCol w="7791030">
                  <a:extLst>
                    <a:ext uri="{9D8B030D-6E8A-4147-A177-3AD203B41FA5}">
                      <a16:colId xmlns:a16="http://schemas.microsoft.com/office/drawing/2014/main" val="20001"/>
                    </a:ext>
                  </a:extLst>
                </a:gridCol>
              </a:tblGrid>
              <a:tr h="416080">
                <a:tc>
                  <a:txBody>
                    <a:bodyPr/>
                    <a:lstStyle/>
                    <a:p>
                      <a:pPr algn="ctr"/>
                      <a:r>
                        <a:rPr lang="zh-TW" altLang="en-US" sz="1800" dirty="0" smtClean="0">
                          <a:latin typeface="微軟正黑體" pitchFamily="34" charset="-120"/>
                          <a:ea typeface="微軟正黑體" pitchFamily="34" charset="-120"/>
                        </a:rPr>
                        <a:t>單位</a:t>
                      </a:r>
                      <a:endParaRPr lang="zh-TW" altLang="en-US" sz="1800" b="1" dirty="0">
                        <a:latin typeface="微軟正黑體" pitchFamily="34" charset="-120"/>
                        <a:ea typeface="微軟正黑體" pitchFamily="34" charset="-120"/>
                      </a:endParaRPr>
                    </a:p>
                  </a:txBody>
                  <a:tcPr marL="106690" marR="10669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itchFamily="34" charset="-120"/>
                          <a:ea typeface="微軟正黑體" pitchFamily="34" charset="-120"/>
                        </a:rPr>
                        <a:t>說　明</a:t>
                      </a:r>
                      <a:endParaRPr lang="zh-TW" altLang="en-US" sz="1800" b="1" dirty="0">
                        <a:latin typeface="微軟正黑體" pitchFamily="34" charset="-120"/>
                        <a:ea typeface="微軟正黑體" pitchFamily="34" charset="-120"/>
                      </a:endParaRPr>
                    </a:p>
                  </a:txBody>
                  <a:tcPr marL="106690" marR="10669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444913">
                <a:tc>
                  <a:txBody>
                    <a:bodyPr/>
                    <a:lstStyle/>
                    <a:p>
                      <a:pPr algn="ctr"/>
                      <a:r>
                        <a:rPr lang="en-US" altLang="zh-TW" sz="1800" b="1" dirty="0" smtClean="0">
                          <a:latin typeface="微軟正黑體" pitchFamily="34" charset="-120"/>
                          <a:ea typeface="微軟正黑體" pitchFamily="34" charset="-120"/>
                        </a:rPr>
                        <a:t>bps</a:t>
                      </a:r>
                      <a:endParaRPr lang="zh-TW" altLang="en-US" sz="1800" b="1" dirty="0">
                        <a:latin typeface="微軟正黑體" pitchFamily="34" charset="-120"/>
                        <a:ea typeface="微軟正黑體" pitchFamily="34" charset="-120"/>
                      </a:endParaRPr>
                    </a:p>
                  </a:txBody>
                  <a:tcPr marL="106690" marR="10669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smtClean="0">
                          <a:latin typeface="微軟正黑體" pitchFamily="34" charset="-120"/>
                          <a:ea typeface="微軟正黑體" pitchFamily="34" charset="-120"/>
                        </a:rPr>
                        <a:t>每秒傳輸位元數，是頻寬最小單位。</a:t>
                      </a:r>
                      <a:endParaRPr lang="zh-TW" altLang="en-US" sz="1800" b="0" dirty="0">
                        <a:latin typeface="微軟正黑體" pitchFamily="34" charset="-120"/>
                        <a:ea typeface="微軟正黑體" pitchFamily="34" charset="-120"/>
                      </a:endParaRPr>
                    </a:p>
                  </a:txBody>
                  <a:tcPr marL="106690" marR="10669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453680">
                <a:tc>
                  <a:txBody>
                    <a:bodyPr/>
                    <a:lstStyle/>
                    <a:p>
                      <a:pPr algn="ctr"/>
                      <a:r>
                        <a:rPr lang="en-US" altLang="zh-TW" sz="1800" b="1" dirty="0" smtClean="0">
                          <a:latin typeface="微軟正黑體" pitchFamily="34" charset="-120"/>
                          <a:ea typeface="微軟正黑體" pitchFamily="34" charset="-120"/>
                        </a:rPr>
                        <a:t>Bps</a:t>
                      </a:r>
                      <a:endParaRPr lang="zh-TW" altLang="en-US" sz="1800" b="1" dirty="0">
                        <a:latin typeface="微軟正黑體" pitchFamily="34" charset="-120"/>
                        <a:ea typeface="微軟正黑體" pitchFamily="34" charset="-120"/>
                      </a:endParaRPr>
                    </a:p>
                  </a:txBody>
                  <a:tcPr marL="106690" marR="10669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itchFamily="34" charset="-120"/>
                          <a:ea typeface="微軟正黑體" pitchFamily="34" charset="-120"/>
                        </a:rPr>
                        <a:t>每秒傳輸位元組數。 </a:t>
                      </a:r>
                      <a:r>
                        <a:rPr lang="en-US" altLang="zh-TW" sz="1800" dirty="0" smtClean="0">
                          <a:latin typeface="微軟正黑體" pitchFamily="34" charset="-120"/>
                          <a:ea typeface="微軟正黑體" pitchFamily="34" charset="-120"/>
                        </a:rPr>
                        <a:t>1 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8 bps</a:t>
                      </a:r>
                      <a:endParaRPr lang="zh-TW" altLang="en-US" sz="1800" b="0" dirty="0">
                        <a:latin typeface="微軟正黑體" pitchFamily="34" charset="-120"/>
                        <a:ea typeface="微軟正黑體" pitchFamily="34" charset="-120"/>
                      </a:endParaRPr>
                    </a:p>
                  </a:txBody>
                  <a:tcPr marL="106690" marR="10669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453680">
                <a:tc>
                  <a:txBody>
                    <a:bodyPr/>
                    <a:lstStyle/>
                    <a:p>
                      <a:pPr algn="ctr"/>
                      <a:r>
                        <a:rPr lang="en-US" altLang="zh-TW" sz="1800" b="1" dirty="0" smtClean="0">
                          <a:latin typeface="微軟正黑體" pitchFamily="34" charset="-120"/>
                          <a:ea typeface="微軟正黑體" pitchFamily="34" charset="-120"/>
                        </a:rPr>
                        <a:t>Kbps</a:t>
                      </a:r>
                      <a:endParaRPr lang="zh-TW" altLang="en-US" sz="1800" b="1" dirty="0">
                        <a:latin typeface="微軟正黑體" pitchFamily="34" charset="-120"/>
                        <a:ea typeface="微軟正黑體" pitchFamily="34" charset="-120"/>
                      </a:endParaRPr>
                    </a:p>
                  </a:txBody>
                  <a:tcPr marL="106690" marR="10669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微軟正黑體" pitchFamily="34" charset="-120"/>
                          <a:ea typeface="微軟正黑體" pitchFamily="34" charset="-120"/>
                        </a:rPr>
                        <a:t>1 Kbps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3</a:t>
                      </a:r>
                      <a:r>
                        <a:rPr lang="en-US" altLang="zh-TW" sz="1800" dirty="0" smtClean="0">
                          <a:latin typeface="微軟正黑體" pitchFamily="34" charset="-120"/>
                          <a:ea typeface="微軟正黑體" pitchFamily="34" charset="-120"/>
                        </a:rPr>
                        <a:t> bps</a:t>
                      </a:r>
                      <a:endParaRPr lang="zh-TW" altLang="en-US" sz="1800" b="0" dirty="0">
                        <a:latin typeface="微軟正黑體" pitchFamily="34" charset="-120"/>
                        <a:ea typeface="微軟正黑體" pitchFamily="34" charset="-120"/>
                      </a:endParaRPr>
                    </a:p>
                  </a:txBody>
                  <a:tcPr marL="106690" marR="10669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453680">
                <a:tc>
                  <a:txBody>
                    <a:bodyPr/>
                    <a:lstStyle/>
                    <a:p>
                      <a:pPr algn="ctr"/>
                      <a:r>
                        <a:rPr lang="en-US" altLang="zh-TW" sz="1800" b="1" dirty="0" smtClean="0">
                          <a:latin typeface="微軟正黑體" pitchFamily="34" charset="-120"/>
                          <a:ea typeface="微軟正黑體" pitchFamily="34" charset="-120"/>
                        </a:rPr>
                        <a:t>Mbps</a:t>
                      </a:r>
                      <a:endParaRPr lang="zh-TW" altLang="en-US" sz="1800" b="1" dirty="0">
                        <a:latin typeface="微軟正黑體" pitchFamily="34" charset="-120"/>
                        <a:ea typeface="微軟正黑體" pitchFamily="34" charset="-120"/>
                      </a:endParaRPr>
                    </a:p>
                  </a:txBody>
                  <a:tcPr marL="106690" marR="10669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微軟正黑體" pitchFamily="34" charset="-120"/>
                          <a:ea typeface="微軟正黑體" pitchFamily="34" charset="-120"/>
                        </a:rPr>
                        <a:t>1 Mbps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3</a:t>
                      </a:r>
                      <a:r>
                        <a:rPr lang="en-US" altLang="zh-TW" sz="1800" dirty="0" smtClean="0">
                          <a:latin typeface="微軟正黑體" pitchFamily="34" charset="-120"/>
                          <a:ea typeface="微軟正黑體" pitchFamily="34" charset="-120"/>
                        </a:rPr>
                        <a:t> Kbps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6</a:t>
                      </a:r>
                      <a:r>
                        <a:rPr lang="en-US" altLang="zh-TW" sz="1800" dirty="0" smtClean="0">
                          <a:latin typeface="微軟正黑體" pitchFamily="34" charset="-120"/>
                          <a:ea typeface="微軟正黑體" pitchFamily="34" charset="-120"/>
                        </a:rPr>
                        <a:t> bps</a:t>
                      </a:r>
                      <a:endParaRPr lang="zh-TW" altLang="en-US" sz="1800" b="0" dirty="0">
                        <a:latin typeface="微軟正黑體" pitchFamily="34" charset="-120"/>
                        <a:ea typeface="微軟正黑體" pitchFamily="34" charset="-120"/>
                      </a:endParaRPr>
                    </a:p>
                  </a:txBody>
                  <a:tcPr marL="106690" marR="10669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453680">
                <a:tc>
                  <a:txBody>
                    <a:bodyPr/>
                    <a:lstStyle/>
                    <a:p>
                      <a:pPr algn="ctr"/>
                      <a:r>
                        <a:rPr lang="en-US" altLang="zh-TW" sz="1800" b="1" dirty="0" err="1" smtClean="0">
                          <a:latin typeface="微軟正黑體" pitchFamily="34" charset="-120"/>
                          <a:ea typeface="微軟正黑體" pitchFamily="34" charset="-120"/>
                        </a:rPr>
                        <a:t>Gbps</a:t>
                      </a:r>
                      <a:endParaRPr lang="zh-TW" altLang="en-US" sz="1800" b="1" dirty="0">
                        <a:latin typeface="微軟正黑體" pitchFamily="34" charset="-120"/>
                        <a:ea typeface="微軟正黑體" pitchFamily="34" charset="-120"/>
                      </a:endParaRPr>
                    </a:p>
                  </a:txBody>
                  <a:tcPr marL="106690" marR="10669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微軟正黑體" pitchFamily="34" charset="-120"/>
                          <a:ea typeface="微軟正黑體" pitchFamily="34" charset="-120"/>
                        </a:rPr>
                        <a:t>1 </a:t>
                      </a:r>
                      <a:r>
                        <a:rPr lang="en-US" altLang="zh-TW" sz="1800" dirty="0" err="1" smtClean="0">
                          <a:latin typeface="微軟正黑體" pitchFamily="34" charset="-120"/>
                          <a:ea typeface="微軟正黑體" pitchFamily="34" charset="-120"/>
                        </a:rPr>
                        <a:t>Gbps</a:t>
                      </a:r>
                      <a:r>
                        <a:rPr lang="en-US" altLang="zh-TW" sz="1800" dirty="0" smtClean="0">
                          <a:latin typeface="微軟正黑體" pitchFamily="34" charset="-120"/>
                          <a:ea typeface="微軟正黑體" pitchFamily="34" charset="-120"/>
                        </a:rPr>
                        <a:t>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3</a:t>
                      </a:r>
                      <a:r>
                        <a:rPr lang="en-US" altLang="zh-TW" sz="1800" dirty="0" smtClean="0">
                          <a:latin typeface="微軟正黑體" pitchFamily="34" charset="-120"/>
                          <a:ea typeface="微軟正黑體" pitchFamily="34" charset="-120"/>
                        </a:rPr>
                        <a:t> Mbps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6</a:t>
                      </a:r>
                      <a:r>
                        <a:rPr lang="en-US" altLang="zh-TW" sz="1800" dirty="0" smtClean="0">
                          <a:latin typeface="微軟正黑體" pitchFamily="34" charset="-120"/>
                          <a:ea typeface="微軟正黑體" pitchFamily="34" charset="-120"/>
                        </a:rPr>
                        <a:t> Kbps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9</a:t>
                      </a:r>
                      <a:r>
                        <a:rPr lang="en-US" altLang="zh-TW" sz="1800" dirty="0" smtClean="0">
                          <a:latin typeface="微軟正黑體" pitchFamily="34" charset="-120"/>
                          <a:ea typeface="微軟正黑體" pitchFamily="34" charset="-120"/>
                        </a:rPr>
                        <a:t> bps</a:t>
                      </a:r>
                      <a:endParaRPr lang="zh-TW" altLang="en-US" sz="1800" b="0" dirty="0">
                        <a:latin typeface="微軟正黑體" pitchFamily="34" charset="-120"/>
                        <a:ea typeface="微軟正黑體" pitchFamily="34" charset="-120"/>
                      </a:endParaRPr>
                    </a:p>
                  </a:txBody>
                  <a:tcPr marL="106690" marR="10669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462343">
                <a:tc>
                  <a:txBody>
                    <a:bodyPr/>
                    <a:lstStyle/>
                    <a:p>
                      <a:pPr algn="ctr"/>
                      <a:r>
                        <a:rPr lang="en-US" altLang="zh-TW" sz="1800" b="1" dirty="0" err="1" smtClean="0">
                          <a:latin typeface="微軟正黑體" pitchFamily="34" charset="-120"/>
                          <a:ea typeface="微軟正黑體" pitchFamily="34" charset="-120"/>
                        </a:rPr>
                        <a:t>Tbps</a:t>
                      </a:r>
                      <a:endParaRPr lang="zh-TW" altLang="en-US" sz="1800" b="1" dirty="0">
                        <a:latin typeface="微軟正黑體" pitchFamily="34" charset="-120"/>
                        <a:ea typeface="微軟正黑體" pitchFamily="34" charset="-120"/>
                      </a:endParaRPr>
                    </a:p>
                  </a:txBody>
                  <a:tcPr marL="106690" marR="10669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微軟正黑體" pitchFamily="34" charset="-120"/>
                          <a:ea typeface="微軟正黑體" pitchFamily="34" charset="-120"/>
                        </a:rPr>
                        <a:t>1 </a:t>
                      </a:r>
                      <a:r>
                        <a:rPr lang="en-US" altLang="zh-TW" sz="1800" dirty="0" err="1" smtClean="0">
                          <a:latin typeface="微軟正黑體" pitchFamily="34" charset="-120"/>
                          <a:ea typeface="微軟正黑體" pitchFamily="34" charset="-120"/>
                        </a:rPr>
                        <a:t>Tbps</a:t>
                      </a:r>
                      <a:r>
                        <a:rPr lang="en-US" altLang="zh-TW" sz="1800" dirty="0" smtClean="0">
                          <a:latin typeface="微軟正黑體" pitchFamily="34" charset="-120"/>
                          <a:ea typeface="微軟正黑體" pitchFamily="34" charset="-120"/>
                        </a:rPr>
                        <a:t>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3</a:t>
                      </a:r>
                      <a:r>
                        <a:rPr lang="en-US" altLang="zh-TW" sz="1800" dirty="0" smtClean="0">
                          <a:latin typeface="微軟正黑體" pitchFamily="34" charset="-120"/>
                          <a:ea typeface="微軟正黑體" pitchFamily="34" charset="-120"/>
                        </a:rPr>
                        <a:t> </a:t>
                      </a:r>
                      <a:r>
                        <a:rPr lang="en-US" altLang="zh-TW" sz="1800" dirty="0" err="1" smtClean="0">
                          <a:latin typeface="微軟正黑體" pitchFamily="34" charset="-120"/>
                          <a:ea typeface="微軟正黑體" pitchFamily="34" charset="-120"/>
                        </a:rPr>
                        <a:t>Gbps</a:t>
                      </a:r>
                      <a:r>
                        <a:rPr lang="en-US" altLang="zh-TW" sz="1800" dirty="0" smtClean="0">
                          <a:latin typeface="微軟正黑體" pitchFamily="34" charset="-120"/>
                          <a:ea typeface="微軟正黑體" pitchFamily="34" charset="-120"/>
                        </a:rPr>
                        <a:t>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6</a:t>
                      </a:r>
                      <a:r>
                        <a:rPr lang="en-US" altLang="zh-TW" sz="1800" dirty="0" smtClean="0">
                          <a:latin typeface="微軟正黑體" pitchFamily="34" charset="-120"/>
                          <a:ea typeface="微軟正黑體" pitchFamily="34" charset="-120"/>
                        </a:rPr>
                        <a:t> Mbps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9</a:t>
                      </a:r>
                      <a:r>
                        <a:rPr lang="en-US" altLang="zh-TW" sz="1800" dirty="0" smtClean="0">
                          <a:latin typeface="微軟正黑體" pitchFamily="34" charset="-120"/>
                          <a:ea typeface="微軟正黑體" pitchFamily="34" charset="-120"/>
                        </a:rPr>
                        <a:t> Kbps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12</a:t>
                      </a:r>
                      <a:r>
                        <a:rPr lang="en-US" altLang="zh-TW" sz="1800" dirty="0" smtClean="0">
                          <a:latin typeface="微軟正黑體" pitchFamily="34" charset="-120"/>
                          <a:ea typeface="微軟正黑體" pitchFamily="34" charset="-120"/>
                        </a:rPr>
                        <a:t> bps</a:t>
                      </a:r>
                      <a:endParaRPr lang="zh-TW" altLang="en-US" sz="1800" b="0" dirty="0">
                        <a:latin typeface="微軟正黑體" pitchFamily="34" charset="-120"/>
                        <a:ea typeface="微軟正黑體" pitchFamily="34" charset="-120"/>
                      </a:endParaRPr>
                    </a:p>
                  </a:txBody>
                  <a:tcPr marL="106690" marR="10669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462343">
                <a:tc>
                  <a:txBody>
                    <a:bodyPr/>
                    <a:lstStyle/>
                    <a:p>
                      <a:pPr algn="ctr"/>
                      <a:r>
                        <a:rPr lang="en-US" altLang="zh-TW" sz="1800" b="1" dirty="0" err="1" smtClean="0">
                          <a:latin typeface="微軟正黑體" pitchFamily="34" charset="-120"/>
                          <a:ea typeface="微軟正黑體" pitchFamily="34" charset="-120"/>
                        </a:rPr>
                        <a:t>Pbps</a:t>
                      </a:r>
                      <a:endParaRPr lang="zh-TW" altLang="en-US" sz="1800" b="1" dirty="0">
                        <a:latin typeface="微軟正黑體" pitchFamily="34" charset="-120"/>
                        <a:ea typeface="微軟正黑體" pitchFamily="34" charset="-120"/>
                      </a:endParaRPr>
                    </a:p>
                  </a:txBody>
                  <a:tcPr marL="106690" marR="106690"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altLang="zh-TW" sz="1800" dirty="0" smtClean="0">
                          <a:latin typeface="微軟正黑體" pitchFamily="34" charset="-120"/>
                          <a:ea typeface="微軟正黑體" pitchFamily="34" charset="-120"/>
                        </a:rPr>
                        <a:t>1 </a:t>
                      </a:r>
                      <a:r>
                        <a:rPr lang="en-US" altLang="zh-TW" sz="1800" dirty="0" err="1" smtClean="0">
                          <a:latin typeface="微軟正黑體" pitchFamily="34" charset="-120"/>
                          <a:ea typeface="微軟正黑體" pitchFamily="34" charset="-120"/>
                        </a:rPr>
                        <a:t>Pbps</a:t>
                      </a:r>
                      <a:r>
                        <a:rPr lang="en-US" altLang="zh-TW" sz="1800" dirty="0" smtClean="0">
                          <a:latin typeface="微軟正黑體" pitchFamily="34" charset="-120"/>
                          <a:ea typeface="微軟正黑體" pitchFamily="34" charset="-120"/>
                        </a:rPr>
                        <a:t>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3</a:t>
                      </a:r>
                      <a:r>
                        <a:rPr lang="en-US" altLang="zh-TW" sz="1800" dirty="0" smtClean="0">
                          <a:latin typeface="微軟正黑體" pitchFamily="34" charset="-120"/>
                          <a:ea typeface="微軟正黑體" pitchFamily="34" charset="-120"/>
                        </a:rPr>
                        <a:t> </a:t>
                      </a:r>
                      <a:r>
                        <a:rPr lang="en-US" altLang="zh-TW" sz="1800" dirty="0" err="1" smtClean="0">
                          <a:latin typeface="微軟正黑體" pitchFamily="34" charset="-120"/>
                          <a:ea typeface="微軟正黑體" pitchFamily="34" charset="-120"/>
                        </a:rPr>
                        <a:t>Tbps</a:t>
                      </a:r>
                      <a:r>
                        <a:rPr lang="en-US" altLang="zh-TW" sz="1800" dirty="0" smtClean="0">
                          <a:latin typeface="微軟正黑體" pitchFamily="34" charset="-120"/>
                          <a:ea typeface="微軟正黑體" pitchFamily="34" charset="-120"/>
                        </a:rPr>
                        <a:t>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6</a:t>
                      </a:r>
                      <a:r>
                        <a:rPr lang="en-US" altLang="zh-TW" sz="1800" dirty="0" smtClean="0">
                          <a:latin typeface="微軟正黑體" pitchFamily="34" charset="-120"/>
                          <a:ea typeface="微軟正黑體" pitchFamily="34" charset="-120"/>
                        </a:rPr>
                        <a:t> </a:t>
                      </a:r>
                      <a:r>
                        <a:rPr lang="en-US" altLang="zh-TW" sz="1800" dirty="0" err="1" smtClean="0">
                          <a:latin typeface="微軟正黑體" pitchFamily="34" charset="-120"/>
                          <a:ea typeface="微軟正黑體" pitchFamily="34" charset="-120"/>
                        </a:rPr>
                        <a:t>Gbps</a:t>
                      </a:r>
                      <a:r>
                        <a:rPr lang="en-US" altLang="zh-TW" sz="1800" dirty="0" smtClean="0">
                          <a:latin typeface="微軟正黑體" pitchFamily="34" charset="-120"/>
                          <a:ea typeface="微軟正黑體" pitchFamily="34" charset="-120"/>
                        </a:rPr>
                        <a:t>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9</a:t>
                      </a:r>
                      <a:r>
                        <a:rPr lang="en-US" altLang="zh-TW" sz="1800" dirty="0" smtClean="0">
                          <a:latin typeface="微軟正黑體" pitchFamily="34" charset="-120"/>
                          <a:ea typeface="微軟正黑體" pitchFamily="34" charset="-120"/>
                        </a:rPr>
                        <a:t> Mbps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12</a:t>
                      </a:r>
                      <a:r>
                        <a:rPr lang="en-US" altLang="zh-TW" sz="1800" dirty="0" smtClean="0">
                          <a:latin typeface="微軟正黑體" pitchFamily="34" charset="-120"/>
                          <a:ea typeface="微軟正黑體" pitchFamily="34" charset="-120"/>
                        </a:rPr>
                        <a:t> Kbps </a:t>
                      </a:r>
                      <a:r>
                        <a:rPr lang="zh-TW" altLang="en-US" sz="1800" dirty="0" smtClean="0">
                          <a:latin typeface="微軟正黑體" pitchFamily="34" charset="-120"/>
                          <a:ea typeface="微軟正黑體" pitchFamily="34" charset="-120"/>
                        </a:rPr>
                        <a:t>＝ </a:t>
                      </a:r>
                      <a:r>
                        <a:rPr lang="en-US" altLang="zh-TW" sz="1800" dirty="0" smtClean="0">
                          <a:latin typeface="微軟正黑體" pitchFamily="34" charset="-120"/>
                          <a:ea typeface="微軟正黑體" pitchFamily="34" charset="-120"/>
                        </a:rPr>
                        <a:t>10</a:t>
                      </a:r>
                      <a:r>
                        <a:rPr lang="en-US" altLang="zh-TW" sz="1800" baseline="30000" dirty="0" smtClean="0">
                          <a:latin typeface="微軟正黑體" pitchFamily="34" charset="-120"/>
                          <a:ea typeface="微軟正黑體" pitchFamily="34" charset="-120"/>
                        </a:rPr>
                        <a:t>15</a:t>
                      </a:r>
                      <a:r>
                        <a:rPr lang="en-US" altLang="zh-TW" sz="1800" dirty="0" smtClean="0">
                          <a:latin typeface="微軟正黑體" pitchFamily="34" charset="-120"/>
                          <a:ea typeface="微軟正黑體" pitchFamily="34" charset="-120"/>
                        </a:rPr>
                        <a:t> bps</a:t>
                      </a:r>
                      <a:endParaRPr lang="zh-TW" altLang="en-US" sz="1800" b="1" dirty="0">
                        <a:latin typeface="微軟正黑體" pitchFamily="34" charset="-120"/>
                        <a:ea typeface="微軟正黑體" pitchFamily="34" charset="-120"/>
                      </a:endParaRPr>
                    </a:p>
                  </a:txBody>
                  <a:tcPr marL="106690" marR="106690"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8" name="文字方塊 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75</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6" name="群組 5"/>
          <p:cNvGrpSpPr/>
          <p:nvPr/>
        </p:nvGrpSpPr>
        <p:grpSpPr>
          <a:xfrm>
            <a:off x="0" y="6076741"/>
            <a:ext cx="4427905" cy="781259"/>
            <a:chOff x="251520" y="1844824"/>
            <a:chExt cx="5213474" cy="919865"/>
          </a:xfrm>
        </p:grpSpPr>
        <p:sp>
          <p:nvSpPr>
            <p:cNvPr id="9" name="矩形 6">
              <a:hlinkClick r:id="rId3"/>
            </p:cNvPr>
            <p:cNvSpPr/>
            <p:nvPr/>
          </p:nvSpPr>
          <p:spPr>
            <a:xfrm>
              <a:off x="802013" y="2181409"/>
              <a:ext cx="4323943" cy="423869"/>
            </a:xfrm>
            <a:prstGeom prst="rect">
              <a:avLst/>
            </a:prstGeom>
            <a:solidFill>
              <a:schemeClr val="accent5"/>
            </a:solidFill>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網站：國立臺灣大學網路測速</a:t>
              </a:r>
              <a:endParaRPr lang="zh-TW" altLang="en-US" b="1" dirty="0">
                <a:latin typeface="微軟正黑體" pitchFamily="34" charset="-120"/>
                <a:ea typeface="微軟正黑體" pitchFamily="34" charset="-120"/>
              </a:endParaRPr>
            </a:p>
          </p:txBody>
        </p:sp>
        <p:pic>
          <p:nvPicPr>
            <p:cNvPr id="10" name="Picture 4" descr="C:\Documents and Settings\Chen\My Documents\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1844824"/>
              <a:ext cx="847738" cy="847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Documents and Settings\Chen\My Documents\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7255" y="1916952"/>
              <a:ext cx="847739"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9126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12" name="文字方塊 11"/>
          <p:cNvSpPr txBox="1"/>
          <p:nvPr/>
        </p:nvSpPr>
        <p:spPr>
          <a:xfrm>
            <a:off x="42527"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4" name="文字方塊 13"/>
          <p:cNvSpPr txBox="1"/>
          <p:nvPr/>
        </p:nvSpPr>
        <p:spPr>
          <a:xfrm>
            <a:off x="6299544"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pic>
        <p:nvPicPr>
          <p:cNvPr id="27" name="Picture 3" descr="C:\Users\Bill\Desktop\68-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2133256"/>
            <a:ext cx="4623100" cy="3600000"/>
          </a:xfrm>
          <a:prstGeom prst="rect">
            <a:avLst/>
          </a:prstGeom>
          <a:noFill/>
        </p:spPr>
      </p:pic>
      <p:pic>
        <p:nvPicPr>
          <p:cNvPr id="28" name="Picture 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98173" y="1556792"/>
            <a:ext cx="3445827" cy="5301208"/>
          </a:xfrm>
          <a:prstGeom prst="rect">
            <a:avLst/>
          </a:prstGeom>
          <a:noFill/>
          <a:ln w="9525">
            <a:noFill/>
            <a:miter lim="800000"/>
            <a:headEnd/>
            <a:tailEnd/>
          </a:ln>
        </p:spPr>
      </p:pic>
      <p:sp>
        <p:nvSpPr>
          <p:cNvPr id="29" name="圓角矩形 28"/>
          <p:cNvSpPr/>
          <p:nvPr/>
        </p:nvSpPr>
        <p:spPr>
          <a:xfrm>
            <a:off x="6444208" y="3933056"/>
            <a:ext cx="720080" cy="72008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0" name="直線接點 29"/>
          <p:cNvCxnSpPr/>
          <p:nvPr/>
        </p:nvCxnSpPr>
        <p:spPr>
          <a:xfrm>
            <a:off x="5076056" y="4293096"/>
            <a:ext cx="1368152" cy="0"/>
          </a:xfrm>
          <a:prstGeom prst="line">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3841805" y="4757482"/>
            <a:ext cx="1018227"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PS/2</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sp>
        <p:nvSpPr>
          <p:cNvPr id="32" name="文字方塊 31"/>
          <p:cNvSpPr txBox="1"/>
          <p:nvPr/>
        </p:nvSpPr>
        <p:spPr>
          <a:xfrm>
            <a:off x="562005" y="3892986"/>
            <a:ext cx="697627" cy="400110"/>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鍵盤</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33" name="文字方塊 32"/>
          <p:cNvSpPr txBox="1"/>
          <p:nvPr/>
        </p:nvSpPr>
        <p:spPr>
          <a:xfrm>
            <a:off x="1426101" y="5117122"/>
            <a:ext cx="697627" cy="400110"/>
          </a:xfrm>
          <a:prstGeom prst="rect">
            <a:avLst/>
          </a:prstGeom>
          <a:noFill/>
        </p:spPr>
        <p:txBody>
          <a:bodyPr wrap="non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滑鼠</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21577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Right)">
                                      <p:cBhvr>
                                        <p:cTn id="7" dur="500"/>
                                        <p:tgtEl>
                                          <p:spTgt spid="2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1000"/>
                                        <p:tgtEl>
                                          <p:spTgt spid="3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P spid="3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9" name="文字方塊 8"/>
          <p:cNvSpPr txBox="1"/>
          <p:nvPr/>
        </p:nvSpPr>
        <p:spPr>
          <a:xfrm>
            <a:off x="42527"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1" name="文字方塊 10"/>
          <p:cNvSpPr txBox="1"/>
          <p:nvPr/>
        </p:nvSpPr>
        <p:spPr>
          <a:xfrm>
            <a:off x="6299544"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pic>
        <p:nvPicPr>
          <p:cNvPr id="30" name="Picture 2" descr="C:\Users\Bill\Desktop\68-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060848"/>
            <a:ext cx="4696358" cy="4076395"/>
          </a:xfrm>
          <a:prstGeom prst="rect">
            <a:avLst/>
          </a:prstGeom>
          <a:noFill/>
        </p:spPr>
      </p:pic>
      <p:pic>
        <p:nvPicPr>
          <p:cNvPr id="31" name="Picture 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98173" y="1268760"/>
            <a:ext cx="3445827" cy="5589240"/>
          </a:xfrm>
          <a:prstGeom prst="rect">
            <a:avLst/>
          </a:prstGeom>
          <a:noFill/>
          <a:ln w="9525">
            <a:noFill/>
            <a:miter lim="800000"/>
            <a:headEnd/>
            <a:tailEnd/>
          </a:ln>
        </p:spPr>
      </p:pic>
      <p:sp>
        <p:nvSpPr>
          <p:cNvPr id="32" name="圓角矩形 31"/>
          <p:cNvSpPr/>
          <p:nvPr/>
        </p:nvSpPr>
        <p:spPr>
          <a:xfrm>
            <a:off x="6444208" y="3789040"/>
            <a:ext cx="576064" cy="165618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直線接點 32"/>
          <p:cNvCxnSpPr/>
          <p:nvPr/>
        </p:nvCxnSpPr>
        <p:spPr>
          <a:xfrm>
            <a:off x="4716016" y="4005064"/>
            <a:ext cx="1728192" cy="0"/>
          </a:xfrm>
          <a:prstGeom prst="line">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4" name="文字方塊 33"/>
          <p:cNvSpPr txBox="1"/>
          <p:nvPr/>
        </p:nvSpPr>
        <p:spPr>
          <a:xfrm>
            <a:off x="3678807" y="4109010"/>
            <a:ext cx="893193"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DVI</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sp>
        <p:nvSpPr>
          <p:cNvPr id="35" name="文字方塊 34"/>
          <p:cNvSpPr txBox="1"/>
          <p:nvPr/>
        </p:nvSpPr>
        <p:spPr>
          <a:xfrm>
            <a:off x="1066061" y="3964994"/>
            <a:ext cx="1201683" cy="400110"/>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液晶電視</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36" name="文字方塊 35"/>
          <p:cNvSpPr txBox="1"/>
          <p:nvPr/>
        </p:nvSpPr>
        <p:spPr>
          <a:xfrm>
            <a:off x="827584" y="5589240"/>
            <a:ext cx="1723549" cy="400110"/>
          </a:xfrm>
          <a:prstGeom prst="rect">
            <a:avLst/>
          </a:prstGeom>
          <a:noFill/>
        </p:spPr>
        <p:txBody>
          <a:bodyPr wrap="non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多媒體播放器</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37" name="圓角矩形 36"/>
          <p:cNvSpPr/>
          <p:nvPr/>
        </p:nvSpPr>
        <p:spPr>
          <a:xfrm>
            <a:off x="7020272" y="5445328"/>
            <a:ext cx="504056" cy="93600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8" name="直線接點 37"/>
          <p:cNvCxnSpPr/>
          <p:nvPr/>
        </p:nvCxnSpPr>
        <p:spPr>
          <a:xfrm>
            <a:off x="4572000" y="5949280"/>
            <a:ext cx="2448272" cy="0"/>
          </a:xfrm>
          <a:prstGeom prst="line">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3347864" y="5837202"/>
            <a:ext cx="1173719"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HDMI</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25070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Right)">
                                      <p:cBhvr>
                                        <p:cTn id="7" dur="1000"/>
                                        <p:tgtEl>
                                          <p:spTgt spid="32"/>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strips(downRight)">
                                      <p:cBhvr>
                                        <p:cTn id="11" dur="1000"/>
                                        <p:tgtEl>
                                          <p:spTgt spid="37"/>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1000"/>
                                        <p:tgtEl>
                                          <p:spTgt spid="33"/>
                                        </p:tgtEl>
                                      </p:cBhvr>
                                    </p:animEffect>
                                  </p:childTnLst>
                                </p:cTn>
                              </p:par>
                            </p:childTnLst>
                          </p:cTn>
                        </p:par>
                        <p:par>
                          <p:cTn id="16" fill="hold">
                            <p:stCondLst>
                              <p:cond delay="3000"/>
                            </p:stCondLst>
                            <p:childTnLst>
                              <p:par>
                                <p:cTn id="17" presetID="22" presetClass="entr" presetSubtype="2"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right)">
                                      <p:cBhvr>
                                        <p:cTn id="19" dur="1000"/>
                                        <p:tgtEl>
                                          <p:spTgt spid="3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P spid="35" grpId="0"/>
      <p:bldP spid="36" grpId="0"/>
      <p:bldP spid="37" grpId="0" animBg="1"/>
      <p:bldP spid="3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9" name="文字方塊 8"/>
          <p:cNvSpPr txBox="1"/>
          <p:nvPr/>
        </p:nvSpPr>
        <p:spPr>
          <a:xfrm>
            <a:off x="42527"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42" name="文字方塊 41"/>
          <p:cNvSpPr txBox="1"/>
          <p:nvPr/>
        </p:nvSpPr>
        <p:spPr>
          <a:xfrm>
            <a:off x="6299544"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pic>
        <p:nvPicPr>
          <p:cNvPr id="44" name="Picture 2" descr="C:\Users\Bill\Desktop\68-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2204864"/>
            <a:ext cx="4526280" cy="2902306"/>
          </a:xfrm>
          <a:prstGeom prst="rect">
            <a:avLst/>
          </a:prstGeom>
          <a:noFill/>
        </p:spPr>
      </p:pic>
      <p:pic>
        <p:nvPicPr>
          <p:cNvPr id="45" name="Picture 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98173" y="1340768"/>
            <a:ext cx="3445827" cy="5517232"/>
          </a:xfrm>
          <a:prstGeom prst="rect">
            <a:avLst/>
          </a:prstGeom>
          <a:noFill/>
          <a:ln w="9525">
            <a:noFill/>
            <a:miter lim="800000"/>
            <a:headEnd/>
            <a:tailEnd/>
          </a:ln>
        </p:spPr>
      </p:pic>
      <p:sp>
        <p:nvSpPr>
          <p:cNvPr id="46" name="圓角矩形 45"/>
          <p:cNvSpPr/>
          <p:nvPr/>
        </p:nvSpPr>
        <p:spPr>
          <a:xfrm>
            <a:off x="6372200" y="3284984"/>
            <a:ext cx="576064" cy="8640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7" name="直線接點 46"/>
          <p:cNvCxnSpPr/>
          <p:nvPr/>
        </p:nvCxnSpPr>
        <p:spPr>
          <a:xfrm>
            <a:off x="5004048" y="3717032"/>
            <a:ext cx="1368152" cy="0"/>
          </a:xfrm>
          <a:prstGeom prst="line">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3707904" y="4509120"/>
            <a:ext cx="1216359" cy="400110"/>
          </a:xfrm>
          <a:prstGeom prst="rect">
            <a:avLst/>
          </a:prstGeom>
          <a:noFill/>
        </p:spPr>
        <p:txBody>
          <a:bodyPr wrap="none" rtlCol="0">
            <a:spAutoFit/>
          </a:bodyPr>
          <a:lstStyle/>
          <a:p>
            <a:r>
              <a:rPr lang="en-US" altLang="zh-TW" sz="2000" b="1" dirty="0" err="1" smtClean="0">
                <a:solidFill>
                  <a:srgbClr val="0070C0"/>
                </a:solidFill>
                <a:latin typeface="微軟正黑體" pitchFamily="34" charset="-120"/>
                <a:ea typeface="微軟正黑體" pitchFamily="34" charset="-120"/>
              </a:rPr>
              <a:t>eSATA</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sp>
        <p:nvSpPr>
          <p:cNvPr id="49" name="文字方塊 48"/>
          <p:cNvSpPr txBox="1"/>
          <p:nvPr/>
        </p:nvSpPr>
        <p:spPr>
          <a:xfrm>
            <a:off x="1331640" y="4325034"/>
            <a:ext cx="1489715" cy="400110"/>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硬碟外接盒</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25070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strips(downRight)">
                                      <p:cBhvr>
                                        <p:cTn id="7" dur="1000"/>
                                        <p:tgtEl>
                                          <p:spTgt spid="4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right)">
                                      <p:cBhvr>
                                        <p:cTn id="11" dur="1000"/>
                                        <p:tgtEl>
                                          <p:spTgt spid="4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p:bldP spid="4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13" name="文字方塊 12"/>
          <p:cNvSpPr txBox="1"/>
          <p:nvPr/>
        </p:nvSpPr>
        <p:spPr>
          <a:xfrm>
            <a:off x="42527"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5" name="文字方塊 14"/>
          <p:cNvSpPr txBox="1"/>
          <p:nvPr/>
        </p:nvSpPr>
        <p:spPr>
          <a:xfrm>
            <a:off x="6299544"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pic>
        <p:nvPicPr>
          <p:cNvPr id="44" name="Picture 2" descr="C:\Users\Bill\Desktop\68-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065" y="1268760"/>
            <a:ext cx="4155209" cy="3054838"/>
          </a:xfrm>
          <a:prstGeom prst="rect">
            <a:avLst/>
          </a:prstGeom>
          <a:noFill/>
        </p:spPr>
      </p:pic>
      <p:pic>
        <p:nvPicPr>
          <p:cNvPr id="45" name="Picture 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98173" y="1340768"/>
            <a:ext cx="3445827" cy="5517232"/>
          </a:xfrm>
          <a:prstGeom prst="rect">
            <a:avLst/>
          </a:prstGeom>
          <a:noFill/>
          <a:ln w="9525">
            <a:noFill/>
            <a:miter lim="800000"/>
            <a:headEnd/>
            <a:tailEnd/>
          </a:ln>
        </p:spPr>
      </p:pic>
      <p:sp>
        <p:nvSpPr>
          <p:cNvPr id="46" name="圓角矩形 45"/>
          <p:cNvSpPr/>
          <p:nvPr/>
        </p:nvSpPr>
        <p:spPr>
          <a:xfrm>
            <a:off x="6516216" y="5013176"/>
            <a:ext cx="1440160" cy="108012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7" name="直線接點 46"/>
          <p:cNvCxnSpPr>
            <a:endCxn id="46" idx="0"/>
          </p:cNvCxnSpPr>
          <p:nvPr/>
        </p:nvCxnSpPr>
        <p:spPr>
          <a:xfrm>
            <a:off x="4931392" y="2755734"/>
            <a:ext cx="2304904" cy="2257442"/>
          </a:xfrm>
          <a:prstGeom prst="bentConnector2">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4441532" y="2996952"/>
            <a:ext cx="1210588" cy="400110"/>
          </a:xfrm>
          <a:prstGeom prst="rect">
            <a:avLst/>
          </a:prstGeom>
          <a:noFill/>
        </p:spPr>
        <p:txBody>
          <a:bodyPr wrap="none" rtlCol="0">
            <a:spAutoFit/>
          </a:bodyPr>
          <a:lstStyle/>
          <a:p>
            <a:r>
              <a:rPr lang="zh-TW" altLang="en-US" sz="2000" b="1" dirty="0" smtClean="0">
                <a:solidFill>
                  <a:srgbClr val="0070C0"/>
                </a:solidFill>
                <a:latin typeface="微軟正黑體" pitchFamily="34" charset="-120"/>
                <a:ea typeface="微軟正黑體" pitchFamily="34" charset="-120"/>
              </a:rPr>
              <a:t>音效插孔</a:t>
            </a:r>
            <a:endParaRPr lang="zh-TW" altLang="en-US" sz="2000" b="1" dirty="0">
              <a:solidFill>
                <a:srgbClr val="0070C0"/>
              </a:solidFill>
              <a:latin typeface="微軟正黑體" pitchFamily="34" charset="-120"/>
              <a:ea typeface="微軟正黑體" pitchFamily="34" charset="-120"/>
            </a:endParaRPr>
          </a:p>
        </p:txBody>
      </p:sp>
      <p:sp>
        <p:nvSpPr>
          <p:cNvPr id="49" name="文字方塊 48"/>
          <p:cNvSpPr txBox="1"/>
          <p:nvPr/>
        </p:nvSpPr>
        <p:spPr>
          <a:xfrm>
            <a:off x="1858149" y="3789040"/>
            <a:ext cx="1489715" cy="400110"/>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耳機</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50" name="文字方塊 49"/>
          <p:cNvSpPr txBox="1"/>
          <p:nvPr/>
        </p:nvSpPr>
        <p:spPr>
          <a:xfrm>
            <a:off x="2578229" y="3284984"/>
            <a:ext cx="1489715" cy="400110"/>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麥克風</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18" name="TextBox 17"/>
          <p:cNvSpPr txBox="1"/>
          <p:nvPr/>
        </p:nvSpPr>
        <p:spPr>
          <a:xfrm>
            <a:off x="6444208" y="5313982"/>
            <a:ext cx="1311578" cy="830997"/>
          </a:xfrm>
          <a:prstGeom prst="rect">
            <a:avLst/>
          </a:prstGeom>
          <a:noFill/>
        </p:spPr>
        <p:txBody>
          <a:bodyPr wrap="none" rtlCol="0">
            <a:spAutoFit/>
          </a:bodyPr>
          <a:lstStyle/>
          <a:p>
            <a:r>
              <a:rPr lang="zh-TW" altLang="en-US" sz="1600" b="1" dirty="0" smtClean="0">
                <a:solidFill>
                  <a:srgbClr val="FFFF00"/>
                </a:solidFill>
              </a:rPr>
              <a:t>①      ②     ③</a:t>
            </a:r>
            <a:endParaRPr lang="en-US" altLang="zh-TW" sz="1600" b="1" dirty="0" smtClean="0">
              <a:solidFill>
                <a:srgbClr val="FFFF00"/>
              </a:solidFill>
            </a:endParaRPr>
          </a:p>
          <a:p>
            <a:endParaRPr lang="en-US" altLang="zh-TW" sz="1600" b="1" dirty="0" smtClean="0">
              <a:solidFill>
                <a:srgbClr val="FFFF00"/>
              </a:solidFill>
            </a:endParaRPr>
          </a:p>
          <a:p>
            <a:r>
              <a:rPr lang="zh-TW" altLang="en-US" sz="1600" b="1" dirty="0" smtClean="0">
                <a:solidFill>
                  <a:srgbClr val="FFFF00"/>
                </a:solidFill>
              </a:rPr>
              <a:t>④      ⑤     ⑥</a:t>
            </a:r>
            <a:endParaRPr lang="zh-TW" altLang="en-US" sz="1600" b="1" dirty="0">
              <a:solidFill>
                <a:srgbClr val="FFFF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165531152"/>
              </p:ext>
            </p:extLst>
          </p:nvPr>
        </p:nvGraphicFramePr>
        <p:xfrm>
          <a:off x="827584" y="4293096"/>
          <a:ext cx="4951193" cy="2066424"/>
        </p:xfrm>
        <a:graphic>
          <a:graphicData uri="http://schemas.openxmlformats.org/drawingml/2006/table">
            <a:tbl>
              <a:tblPr firstRow="1" bandRow="1">
                <a:tableStyleId>{69012ECD-51FC-41F1-AA8D-1B2483CD663E}</a:tableStyleId>
              </a:tblPr>
              <a:tblGrid>
                <a:gridCol w="360000">
                  <a:extLst>
                    <a:ext uri="{9D8B030D-6E8A-4147-A177-3AD203B41FA5}">
                      <a16:colId xmlns:a16="http://schemas.microsoft.com/office/drawing/2014/main" val="20000"/>
                    </a:ext>
                  </a:extLst>
                </a:gridCol>
                <a:gridCol w="1225536">
                  <a:extLst>
                    <a:ext uri="{9D8B030D-6E8A-4147-A177-3AD203B41FA5}">
                      <a16:colId xmlns:a16="http://schemas.microsoft.com/office/drawing/2014/main" val="20001"/>
                    </a:ext>
                  </a:extLst>
                </a:gridCol>
                <a:gridCol w="360000">
                  <a:extLst>
                    <a:ext uri="{9D8B030D-6E8A-4147-A177-3AD203B41FA5}">
                      <a16:colId xmlns:a16="http://schemas.microsoft.com/office/drawing/2014/main" val="20002"/>
                    </a:ext>
                  </a:extLst>
                </a:gridCol>
                <a:gridCol w="1225536">
                  <a:extLst>
                    <a:ext uri="{9D8B030D-6E8A-4147-A177-3AD203B41FA5}">
                      <a16:colId xmlns:a16="http://schemas.microsoft.com/office/drawing/2014/main" val="20003"/>
                    </a:ext>
                  </a:extLst>
                </a:gridCol>
                <a:gridCol w="360000">
                  <a:extLst>
                    <a:ext uri="{9D8B030D-6E8A-4147-A177-3AD203B41FA5}">
                      <a16:colId xmlns:a16="http://schemas.microsoft.com/office/drawing/2014/main" val="20004"/>
                    </a:ext>
                  </a:extLst>
                </a:gridCol>
                <a:gridCol w="1420121">
                  <a:extLst>
                    <a:ext uri="{9D8B030D-6E8A-4147-A177-3AD203B41FA5}">
                      <a16:colId xmlns:a16="http://schemas.microsoft.com/office/drawing/2014/main" val="20005"/>
                    </a:ext>
                  </a:extLst>
                </a:gridCol>
              </a:tblGrid>
              <a:tr h="370840">
                <a:tc gridSpan="6">
                  <a:txBody>
                    <a:bodyPr/>
                    <a:lstStyle/>
                    <a:p>
                      <a:pPr algn="ctr"/>
                      <a:r>
                        <a:rPr lang="zh-TW" altLang="en-US" dirty="0" smtClean="0">
                          <a:latin typeface="微軟正黑體" panose="020B0604030504040204" pitchFamily="34" charset="-120"/>
                          <a:ea typeface="微軟正黑體" panose="020B0604030504040204" pitchFamily="34" charset="-120"/>
                        </a:rPr>
                        <a:t>新式六孔音效插孔</a:t>
                      </a:r>
                      <a:endParaRPr lang="zh-TW" altLang="en-US" dirty="0">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a:p>
                  </a:txBody>
                  <a:tcPr/>
                </a:tc>
                <a:tc hMerge="1">
                  <a:txBody>
                    <a:bodyPr/>
                    <a:lstStyle/>
                    <a:p>
                      <a:endParaRPr lang="zh-TW" altLang="en-US" dirty="0"/>
                    </a:p>
                  </a:txBody>
                  <a:tcPr/>
                </a:tc>
                <a:tc hMerge="1">
                  <a:txBody>
                    <a:bodyPr/>
                    <a:lstStyle/>
                    <a:p>
                      <a:endParaRPr lang="zh-TW" altLang="en-US"/>
                    </a:p>
                  </a:txBody>
                  <a:tcPr/>
                </a:tc>
                <a:tc hMerge="1">
                  <a:txBody>
                    <a:bodyPr/>
                    <a:lstStyle/>
                    <a:p>
                      <a:endParaRPr lang="zh-TW" altLang="en-US" dirty="0"/>
                    </a:p>
                  </a:txBody>
                  <a:tcPr/>
                </a:tc>
                <a:tc hMerge="1">
                  <a:txBody>
                    <a:bodyPr/>
                    <a:lstStyle/>
                    <a:p>
                      <a:endParaRPr lang="zh-TW" altLang="en-US"/>
                    </a:p>
                  </a:txBody>
                  <a:tcPr/>
                </a:tc>
                <a:extLst>
                  <a:ext uri="{0D108BD9-81ED-4DB2-BD59-A6C34878D82A}">
                    <a16:rowId xmlns:a16="http://schemas.microsoft.com/office/drawing/2014/main" val="10000"/>
                  </a:ext>
                </a:extLst>
              </a:tr>
              <a:tr h="7811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①</a:t>
                      </a:r>
                      <a:endParaRPr lang="en-US" altLang="zh-TW" dirty="0" smtClean="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側喇叭輸出（灰）</a:t>
                      </a:r>
                      <a:endParaRPr lang="en-US" altLang="zh-TW" dirty="0" smtClean="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②</a:t>
                      </a:r>
                      <a:endParaRPr lang="en-US" altLang="zh-TW" dirty="0" smtClean="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後喇叭輸出（黑）</a:t>
                      </a:r>
                      <a:endParaRPr lang="en-US" altLang="zh-TW" dirty="0" smtClean="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③</a:t>
                      </a:r>
                      <a:endParaRPr lang="en-US" altLang="zh-TW" dirty="0" smtClean="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中央</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重低音輸出（橘）</a:t>
                      </a:r>
                      <a:endParaRPr lang="en-US" altLang="zh-TW"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④</a:t>
                      </a:r>
                      <a:endParaRPr lang="en-US" altLang="zh-TW" dirty="0" smtClean="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麥克風的聲音輸入（粉紅）</a:t>
                      </a:r>
                      <a:endParaRPr lang="en-US" altLang="zh-TW" dirty="0" smtClean="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⑤</a:t>
                      </a:r>
                      <a:endParaRPr lang="en-US" altLang="zh-TW" dirty="0" smtClean="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一般喇叭的聲音輸出（綠）</a:t>
                      </a:r>
                      <a:endParaRPr lang="en-US" altLang="zh-TW" dirty="0" smtClean="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⑥</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電子琴等樂器的聲音輸入（藍）</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6604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strips(downRight)">
                                      <p:cBhvr>
                                        <p:cTn id="7" dur="1000"/>
                                        <p:tgtEl>
                                          <p:spTgt spid="4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right)">
                                      <p:cBhvr>
                                        <p:cTn id="11" dur="1000"/>
                                        <p:tgtEl>
                                          <p:spTgt spid="4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childTnLst>
                                </p:cTn>
                              </p:par>
                              <p:par>
                                <p:cTn id="19" presetID="10"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11" name="文字方塊 10"/>
          <p:cNvSpPr txBox="1"/>
          <p:nvPr/>
        </p:nvSpPr>
        <p:spPr>
          <a:xfrm>
            <a:off x="6299544"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grpSp>
        <p:nvGrpSpPr>
          <p:cNvPr id="35" name="群組 34"/>
          <p:cNvGrpSpPr/>
          <p:nvPr/>
        </p:nvGrpSpPr>
        <p:grpSpPr>
          <a:xfrm>
            <a:off x="-324544" y="1340768"/>
            <a:ext cx="9468544" cy="5517232"/>
            <a:chOff x="-180528" y="1340768"/>
            <a:chExt cx="9468544" cy="5517232"/>
          </a:xfrm>
        </p:grpSpPr>
        <p:pic>
          <p:nvPicPr>
            <p:cNvPr id="36" name="Picture 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0528" y="1340768"/>
              <a:ext cx="7154747" cy="5517232"/>
            </a:xfrm>
            <a:prstGeom prst="rect">
              <a:avLst/>
            </a:prstGeom>
            <a:noFill/>
            <a:ln w="9525">
              <a:noFill/>
              <a:miter lim="800000"/>
              <a:headEnd/>
              <a:tailEnd/>
            </a:ln>
          </p:spPr>
        </p:pic>
        <p:sp>
          <p:nvSpPr>
            <p:cNvPr id="37" name="矩形 36"/>
            <p:cNvSpPr/>
            <p:nvPr/>
          </p:nvSpPr>
          <p:spPr>
            <a:xfrm>
              <a:off x="1979712" y="1340768"/>
              <a:ext cx="7308304" cy="5517232"/>
            </a:xfrm>
            <a:prstGeom prst="rect">
              <a:avLst/>
            </a:prstGeom>
            <a:gradFill>
              <a:gsLst>
                <a:gs pos="8800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8" name="圓角矩形 37"/>
          <p:cNvSpPr/>
          <p:nvPr/>
        </p:nvSpPr>
        <p:spPr>
          <a:xfrm>
            <a:off x="971760" y="1556792"/>
            <a:ext cx="828000" cy="8640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9" name="直線接點 38"/>
          <p:cNvCxnSpPr/>
          <p:nvPr/>
        </p:nvCxnSpPr>
        <p:spPr>
          <a:xfrm>
            <a:off x="1800144" y="1988840"/>
            <a:ext cx="648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2483768" y="1804754"/>
            <a:ext cx="1385316"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USB</a:t>
            </a:r>
            <a:r>
              <a:rPr lang="zh-TW" altLang="en-US" sz="2000" b="1" dirty="0" smtClean="0">
                <a:solidFill>
                  <a:srgbClr val="0070C0"/>
                </a:solidFill>
                <a:latin typeface="微軟正黑體" pitchFamily="34" charset="-120"/>
                <a:ea typeface="微軟正黑體" pitchFamily="34" charset="-120"/>
              </a:rPr>
              <a:t> </a:t>
            </a:r>
            <a:r>
              <a:rPr lang="en-US" altLang="zh-TW" sz="2000" b="1" dirty="0" smtClean="0">
                <a:solidFill>
                  <a:srgbClr val="0070C0"/>
                </a:solidFill>
                <a:latin typeface="微軟正黑體" pitchFamily="34" charset="-120"/>
                <a:ea typeface="微軟正黑體" pitchFamily="34" charset="-120"/>
              </a:rPr>
              <a:t>2.0</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sp>
        <p:nvSpPr>
          <p:cNvPr id="41" name="圓角矩形 40"/>
          <p:cNvSpPr/>
          <p:nvPr/>
        </p:nvSpPr>
        <p:spPr>
          <a:xfrm>
            <a:off x="395696" y="5841360"/>
            <a:ext cx="864096" cy="82800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2699792" y="6125234"/>
            <a:ext cx="1385316"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USB</a:t>
            </a:r>
            <a:r>
              <a:rPr lang="zh-TW" altLang="en-US" sz="2000" b="1" dirty="0" smtClean="0">
                <a:solidFill>
                  <a:srgbClr val="0070C0"/>
                </a:solidFill>
                <a:latin typeface="微軟正黑體" pitchFamily="34" charset="-120"/>
                <a:ea typeface="微軟正黑體" pitchFamily="34" charset="-120"/>
              </a:rPr>
              <a:t> </a:t>
            </a:r>
            <a:r>
              <a:rPr lang="en-US" altLang="zh-TW" sz="2000" b="1" dirty="0" smtClean="0">
                <a:solidFill>
                  <a:srgbClr val="0070C0"/>
                </a:solidFill>
                <a:latin typeface="微軟正黑體" pitchFamily="34" charset="-120"/>
                <a:ea typeface="微軟正黑體" pitchFamily="34" charset="-120"/>
              </a:rPr>
              <a:t>3.0</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cxnSp>
        <p:nvCxnSpPr>
          <p:cNvPr id="43" name="直線接點 42"/>
          <p:cNvCxnSpPr/>
          <p:nvPr/>
        </p:nvCxnSpPr>
        <p:spPr>
          <a:xfrm>
            <a:off x="1259792" y="6309320"/>
            <a:ext cx="1440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44" name="Picture 2" descr="C:\Users\Bill\Desktop\69-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9792" y="1556792"/>
            <a:ext cx="6286500" cy="2724912"/>
          </a:xfrm>
          <a:prstGeom prst="rect">
            <a:avLst/>
          </a:prstGeom>
          <a:noFill/>
        </p:spPr>
      </p:pic>
      <p:pic>
        <p:nvPicPr>
          <p:cNvPr id="45" name="Picture 3" descr="C:\Users\Bill\Desktop\68-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21909" y="5445224"/>
            <a:ext cx="1798163" cy="2217012"/>
          </a:xfrm>
          <a:prstGeom prst="rect">
            <a:avLst/>
          </a:prstGeom>
          <a:noFill/>
        </p:spPr>
      </p:pic>
      <p:sp>
        <p:nvSpPr>
          <p:cNvPr id="46" name="文字方塊 45"/>
          <p:cNvSpPr txBox="1"/>
          <p:nvPr/>
        </p:nvSpPr>
        <p:spPr>
          <a:xfrm>
            <a:off x="7668344" y="3717032"/>
            <a:ext cx="1152128" cy="400110"/>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隨身碟</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47" name="文字方塊 46"/>
          <p:cNvSpPr txBox="1"/>
          <p:nvPr/>
        </p:nvSpPr>
        <p:spPr>
          <a:xfrm>
            <a:off x="7596336" y="1876762"/>
            <a:ext cx="697627" cy="400110"/>
          </a:xfrm>
          <a:prstGeom prst="rect">
            <a:avLst/>
          </a:prstGeom>
          <a:noFill/>
        </p:spPr>
        <p:txBody>
          <a:bodyPr wrap="non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滑鼠</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48" name="文字方塊 47"/>
          <p:cNvSpPr txBox="1"/>
          <p:nvPr/>
        </p:nvSpPr>
        <p:spPr>
          <a:xfrm>
            <a:off x="5004048" y="3501008"/>
            <a:ext cx="1872208" cy="400110"/>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外接式燒錄機</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49" name="圓角矩形 48"/>
          <p:cNvSpPr/>
          <p:nvPr/>
        </p:nvSpPr>
        <p:spPr>
          <a:xfrm>
            <a:off x="5429256" y="5429264"/>
            <a:ext cx="3347864" cy="8640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b="1" dirty="0" smtClean="0">
                <a:latin typeface="微軟正黑體" pitchFamily="34" charset="-120"/>
                <a:ea typeface="微軟正黑體" pitchFamily="34" charset="-120"/>
              </a:rPr>
              <a:t>USB 3.0 </a:t>
            </a:r>
            <a:r>
              <a:rPr lang="zh-TW" altLang="en-US" b="1" dirty="0" smtClean="0">
                <a:latin typeface="微軟正黑體" pitchFamily="34" charset="-120"/>
                <a:ea typeface="微軟正黑體" pitchFamily="34" charset="-120"/>
              </a:rPr>
              <a:t>亦可用來連接外接硬碟、外接光碟機或行動裝置等。</a:t>
            </a:r>
            <a:endParaRPr lang="zh-TW" altLang="en-US" b="1" dirty="0">
              <a:latin typeface="微軟正黑體" pitchFamily="34" charset="-120"/>
              <a:ea typeface="微軟正黑體" pitchFamily="34" charset="-120"/>
            </a:endParaRPr>
          </a:p>
        </p:txBody>
      </p:sp>
      <p:sp>
        <p:nvSpPr>
          <p:cNvPr id="51" name="文字方塊 50"/>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6604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Right)">
                                      <p:cBhvr>
                                        <p:cTn id="7" dur="1000"/>
                                        <p:tgtEl>
                                          <p:spTgt spid="38"/>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strips(downRight)">
                                      <p:cBhvr>
                                        <p:cTn id="11" dur="1000"/>
                                        <p:tgtEl>
                                          <p:spTgt spid="41"/>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1000"/>
                                        <p:tgtEl>
                                          <p:spTgt spid="39"/>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1000"/>
                                        <p:tgtEl>
                                          <p:spTgt spid="43"/>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childTnLst>
                                </p:cTn>
                              </p:par>
                              <p:par>
                                <p:cTn id="33" presetID="10"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childTnLst>
                                </p:cTn>
                              </p:par>
                              <p:par>
                                <p:cTn id="36" presetID="10" presetClass="entr" presetSubtype="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000"/>
                                        <p:tgtEl>
                                          <p:spTgt spid="48"/>
                                        </p:tgtEl>
                                      </p:cBhvr>
                                    </p:animEffect>
                                  </p:childTnLst>
                                </p:cTn>
                              </p:par>
                              <p:par>
                                <p:cTn id="39" presetID="10"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P spid="41" grpId="0" animBg="1"/>
      <p:bldP spid="4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37" name="文字方塊 36"/>
          <p:cNvSpPr txBox="1"/>
          <p:nvPr/>
        </p:nvSpPr>
        <p:spPr>
          <a:xfrm>
            <a:off x="6299544"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grpSp>
        <p:nvGrpSpPr>
          <p:cNvPr id="38" name="群組 12"/>
          <p:cNvGrpSpPr/>
          <p:nvPr/>
        </p:nvGrpSpPr>
        <p:grpSpPr>
          <a:xfrm>
            <a:off x="-324544" y="1340792"/>
            <a:ext cx="9468544" cy="5517232"/>
            <a:chOff x="-180528" y="1340768"/>
            <a:chExt cx="9468544" cy="5517232"/>
          </a:xfrm>
        </p:grpSpPr>
        <p:pic>
          <p:nvPicPr>
            <p:cNvPr id="39" name="Picture 1"/>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0528" y="1340768"/>
              <a:ext cx="7154747" cy="5517232"/>
            </a:xfrm>
            <a:prstGeom prst="rect">
              <a:avLst/>
            </a:prstGeom>
            <a:noFill/>
            <a:ln w="9525">
              <a:noFill/>
              <a:miter lim="800000"/>
              <a:headEnd/>
              <a:tailEnd/>
            </a:ln>
          </p:spPr>
        </p:pic>
        <p:sp>
          <p:nvSpPr>
            <p:cNvPr id="40" name="矩形 39"/>
            <p:cNvSpPr/>
            <p:nvPr/>
          </p:nvSpPr>
          <p:spPr>
            <a:xfrm>
              <a:off x="1979712" y="1340768"/>
              <a:ext cx="7308304" cy="5517232"/>
            </a:xfrm>
            <a:prstGeom prst="rect">
              <a:avLst/>
            </a:prstGeom>
            <a:gradFill>
              <a:gsLst>
                <a:gs pos="8800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1" name="Picture 5" descr="C:\Users\Bill\Desktop\6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6249" y="1556792"/>
            <a:ext cx="6612255" cy="2387346"/>
          </a:xfrm>
          <a:prstGeom prst="rect">
            <a:avLst/>
          </a:prstGeom>
          <a:noFill/>
        </p:spPr>
      </p:pic>
      <p:sp>
        <p:nvSpPr>
          <p:cNvPr id="42" name="圓角矩形 41"/>
          <p:cNvSpPr/>
          <p:nvPr/>
        </p:nvSpPr>
        <p:spPr>
          <a:xfrm>
            <a:off x="1043608" y="2420888"/>
            <a:ext cx="648072" cy="151216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3" name="直線接點 42"/>
          <p:cNvCxnSpPr/>
          <p:nvPr/>
        </p:nvCxnSpPr>
        <p:spPr>
          <a:xfrm>
            <a:off x="1691680" y="2636912"/>
            <a:ext cx="900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4" name="文字方塊 43"/>
          <p:cNvSpPr txBox="1"/>
          <p:nvPr/>
        </p:nvSpPr>
        <p:spPr>
          <a:xfrm>
            <a:off x="2483768" y="3388930"/>
            <a:ext cx="1226618"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D-Sub</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sp>
        <p:nvSpPr>
          <p:cNvPr id="45" name="圓角矩形 44"/>
          <p:cNvSpPr/>
          <p:nvPr/>
        </p:nvSpPr>
        <p:spPr>
          <a:xfrm>
            <a:off x="1403648" y="4077072"/>
            <a:ext cx="720080" cy="82800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文字方塊 45"/>
          <p:cNvSpPr txBox="1"/>
          <p:nvPr/>
        </p:nvSpPr>
        <p:spPr>
          <a:xfrm>
            <a:off x="3563888" y="4469050"/>
            <a:ext cx="1279517"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S/PDIF</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cxnSp>
        <p:nvCxnSpPr>
          <p:cNvPr id="47" name="直線接點 46"/>
          <p:cNvCxnSpPr/>
          <p:nvPr/>
        </p:nvCxnSpPr>
        <p:spPr>
          <a:xfrm>
            <a:off x="2123728" y="4653136"/>
            <a:ext cx="1440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文字方塊 47"/>
          <p:cNvSpPr txBox="1"/>
          <p:nvPr/>
        </p:nvSpPr>
        <p:spPr>
          <a:xfrm>
            <a:off x="7722349" y="2204864"/>
            <a:ext cx="954107" cy="400110"/>
          </a:xfrm>
          <a:prstGeom prst="rect">
            <a:avLst/>
          </a:prstGeom>
          <a:noFill/>
        </p:spPr>
        <p:txBody>
          <a:bodyPr wrap="non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投影機</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49" name="文字方塊 48"/>
          <p:cNvSpPr txBox="1"/>
          <p:nvPr/>
        </p:nvSpPr>
        <p:spPr>
          <a:xfrm>
            <a:off x="6300192" y="3356992"/>
            <a:ext cx="1872208" cy="400110"/>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螢幕</a:t>
            </a:r>
            <a:endParaRPr lang="zh-TW" altLang="en-US" sz="2000" b="1" dirty="0">
              <a:solidFill>
                <a:schemeClr val="tx1">
                  <a:lumMod val="75000"/>
                  <a:lumOff val="25000"/>
                </a:schemeClr>
              </a:solidFill>
              <a:latin typeface="微軟正黑體" pitchFamily="34" charset="-120"/>
              <a:ea typeface="微軟正黑體" pitchFamily="34" charset="-120"/>
            </a:endParaRPr>
          </a:p>
        </p:txBody>
      </p:sp>
      <p:pic>
        <p:nvPicPr>
          <p:cNvPr id="50" name="Picture 3" descr="C:\Users\Bill\Desktop\0-5m-gold-toslink-spdif-digital-optical-cable-p7283-4551_zoom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4051877" y="4741807"/>
            <a:ext cx="1799604" cy="2199517"/>
          </a:xfrm>
          <a:prstGeom prst="rect">
            <a:avLst/>
          </a:prstGeom>
          <a:noFill/>
        </p:spPr>
      </p:pic>
      <p:sp>
        <p:nvSpPr>
          <p:cNvPr id="51" name="文字方塊 50"/>
          <p:cNvSpPr txBox="1"/>
          <p:nvPr/>
        </p:nvSpPr>
        <p:spPr>
          <a:xfrm>
            <a:off x="4283968" y="6351131"/>
            <a:ext cx="1440160" cy="246221"/>
          </a:xfrm>
          <a:prstGeom prst="rect">
            <a:avLst/>
          </a:prstGeom>
          <a:noFill/>
        </p:spPr>
        <p:txBody>
          <a:bodyPr wrap="square" rtlCol="0">
            <a:spAutoFit/>
          </a:bodyPr>
          <a:lstStyle/>
          <a:p>
            <a:pPr algn="ctr"/>
            <a:r>
              <a:rPr lang="en-US" altLang="zh-TW" sz="1000" dirty="0" smtClean="0">
                <a:latin typeface="微軟正黑體" pitchFamily="34" charset="-120"/>
                <a:ea typeface="微軟正黑體" pitchFamily="34" charset="-120"/>
              </a:rPr>
              <a:t>【</a:t>
            </a:r>
            <a:r>
              <a:rPr lang="zh-TW" altLang="en-US" sz="1000" dirty="0" smtClean="0">
                <a:latin typeface="微軟正黑體" pitchFamily="34" charset="-120"/>
                <a:ea typeface="微軟正黑體" pitchFamily="34" charset="-120"/>
                <a:hlinkClick r:id="rId5"/>
              </a:rPr>
              <a:t>圖片來源</a:t>
            </a:r>
            <a:r>
              <a:rPr lang="en-US" altLang="zh-TW" sz="1000" dirty="0" smtClean="0">
                <a:latin typeface="微軟正黑體" pitchFamily="34" charset="-120"/>
                <a:ea typeface="微軟正黑體" pitchFamily="34" charset="-120"/>
              </a:rPr>
              <a:t>】</a:t>
            </a:r>
            <a:endParaRPr lang="zh-TW" altLang="en-US" sz="1000" dirty="0">
              <a:latin typeface="微軟正黑體" pitchFamily="34" charset="-120"/>
              <a:ea typeface="微軟正黑體" pitchFamily="34" charset="-120"/>
            </a:endParaRPr>
          </a:p>
        </p:txBody>
      </p:sp>
      <p:sp>
        <p:nvSpPr>
          <p:cNvPr id="36" name="文字方塊 3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19864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Right)">
                                      <p:cBhvr>
                                        <p:cTn id="7" dur="1000"/>
                                        <p:tgtEl>
                                          <p:spTgt spid="4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1000"/>
                                        <p:tgtEl>
                                          <p:spTgt spid="4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childTnLst>
                                </p:cTn>
                              </p:par>
                            </p:childTnLst>
                          </p:cTn>
                        </p:par>
                        <p:par>
                          <p:cTn id="25" fill="hold">
                            <p:stCondLst>
                              <p:cond delay="3000"/>
                            </p:stCondLst>
                            <p:childTnLst>
                              <p:par>
                                <p:cTn id="26" presetID="18" presetClass="entr" presetSubtype="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strips(downRight)">
                                      <p:cBhvr>
                                        <p:cTn id="28" dur="1000"/>
                                        <p:tgtEl>
                                          <p:spTgt spid="45"/>
                                        </p:tgtEl>
                                      </p:cBhvr>
                                    </p:animEffect>
                                  </p:childTnLst>
                                </p:cTn>
                              </p:par>
                            </p:childTnLst>
                          </p:cTn>
                        </p:par>
                        <p:par>
                          <p:cTn id="29" fill="hold">
                            <p:stCondLst>
                              <p:cond delay="4000"/>
                            </p:stCondLst>
                            <p:childTnLst>
                              <p:par>
                                <p:cTn id="30" presetID="22" presetClass="entr" presetSubtype="8"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1000"/>
                                        <p:tgtEl>
                                          <p:spTgt spid="47"/>
                                        </p:tgtEl>
                                      </p:cBhvr>
                                    </p:animEffect>
                                  </p:childTnLst>
                                </p:cTn>
                              </p:par>
                            </p:childTnLst>
                          </p:cTn>
                        </p:par>
                        <p:par>
                          <p:cTn id="33" fill="hold">
                            <p:stCondLst>
                              <p:cond delay="5000"/>
                            </p:stCondLst>
                            <p:childTnLst>
                              <p:par>
                                <p:cTn id="34" presetID="10" presetClass="entr" presetSubtype="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childTnLst>
                                </p:cTn>
                              </p:par>
                              <p:par>
                                <p:cTn id="37" presetID="10"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p:bldP spid="45" grpId="0" animBg="1"/>
      <p:bldP spid="46" grpId="0"/>
      <p:bldP spid="48" grpId="0"/>
      <p:bldP spid="49" grpId="0"/>
      <p:bldP spid="5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2"/>
          <p:cNvGrpSpPr/>
          <p:nvPr/>
        </p:nvGrpSpPr>
        <p:grpSpPr>
          <a:xfrm>
            <a:off x="-324544" y="1340768"/>
            <a:ext cx="9468544" cy="5517232"/>
            <a:chOff x="-180528" y="1340768"/>
            <a:chExt cx="9468544" cy="5517232"/>
          </a:xfrm>
        </p:grpSpPr>
        <p:pic>
          <p:nvPicPr>
            <p:cNvPr id="20" name="Picture 1"/>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0528" y="1340768"/>
              <a:ext cx="7154747" cy="5517232"/>
            </a:xfrm>
            <a:prstGeom prst="rect">
              <a:avLst/>
            </a:prstGeom>
            <a:noFill/>
            <a:ln w="9525">
              <a:noFill/>
              <a:miter lim="800000"/>
              <a:headEnd/>
              <a:tailEnd/>
            </a:ln>
          </p:spPr>
        </p:pic>
        <p:sp>
          <p:nvSpPr>
            <p:cNvPr id="21" name="矩形 20"/>
            <p:cNvSpPr/>
            <p:nvPr/>
          </p:nvSpPr>
          <p:spPr>
            <a:xfrm>
              <a:off x="1979712" y="1340768"/>
              <a:ext cx="7308304" cy="5517232"/>
            </a:xfrm>
            <a:prstGeom prst="rect">
              <a:avLst/>
            </a:prstGeom>
            <a:gradFill>
              <a:gsLst>
                <a:gs pos="8800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7" name="Picture 2" descr="C:\Users\Bill\Desktop\69-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1181" y="2060848"/>
            <a:ext cx="6552819" cy="2209038"/>
          </a:xfrm>
          <a:prstGeom prst="rect">
            <a:avLst/>
          </a:prstGeom>
          <a:noFill/>
        </p:spPr>
      </p:pic>
      <p:pic>
        <p:nvPicPr>
          <p:cNvPr id="30" name="Picture 3" descr="C:\Users\Bill\Desktop\69-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1954" y="4437465"/>
            <a:ext cx="6686550" cy="2015871"/>
          </a:xfrm>
          <a:prstGeom prst="rect">
            <a:avLst/>
          </a:prstGeom>
          <a:noFill/>
        </p:spPr>
      </p:pic>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37" name="文字方塊 36"/>
          <p:cNvSpPr txBox="1"/>
          <p:nvPr/>
        </p:nvSpPr>
        <p:spPr>
          <a:xfrm>
            <a:off x="6299544"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
        <p:nvSpPr>
          <p:cNvPr id="22" name="圓角矩形 21"/>
          <p:cNvSpPr/>
          <p:nvPr/>
        </p:nvSpPr>
        <p:spPr>
          <a:xfrm>
            <a:off x="1187624" y="4869160"/>
            <a:ext cx="576064" cy="72008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2843808" y="5661248"/>
            <a:ext cx="1143005"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RJ-45</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sp>
        <p:nvSpPr>
          <p:cNvPr id="24" name="圓角矩形 23"/>
          <p:cNvSpPr/>
          <p:nvPr/>
        </p:nvSpPr>
        <p:spPr>
          <a:xfrm>
            <a:off x="827584" y="3933056"/>
            <a:ext cx="504056" cy="82800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2771800" y="3837838"/>
            <a:ext cx="1620957"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IEEE</a:t>
            </a:r>
            <a:r>
              <a:rPr lang="zh-TW" altLang="en-US" sz="2000" b="1" dirty="0" smtClean="0">
                <a:solidFill>
                  <a:srgbClr val="0070C0"/>
                </a:solidFill>
                <a:latin typeface="微軟正黑體" pitchFamily="34" charset="-120"/>
                <a:ea typeface="微軟正黑體" pitchFamily="34" charset="-120"/>
              </a:rPr>
              <a:t> </a:t>
            </a:r>
            <a:r>
              <a:rPr lang="en-US" altLang="zh-TW" sz="2000" b="1" dirty="0" smtClean="0">
                <a:solidFill>
                  <a:srgbClr val="0070C0"/>
                </a:solidFill>
                <a:latin typeface="微軟正黑體" pitchFamily="34" charset="-120"/>
                <a:ea typeface="微軟正黑體" pitchFamily="34" charset="-120"/>
              </a:rPr>
              <a:t>1394</a:t>
            </a:r>
            <a:r>
              <a:rPr lang="zh-TW" altLang="en-US" sz="2000" b="1" dirty="0" smtClean="0">
                <a:solidFill>
                  <a:srgbClr val="0070C0"/>
                </a:solidFill>
                <a:latin typeface="微軟正黑體" pitchFamily="34" charset="-120"/>
                <a:ea typeface="微軟正黑體" pitchFamily="34" charset="-120"/>
              </a:rPr>
              <a:t>埠</a:t>
            </a:r>
            <a:endParaRPr lang="zh-TW" altLang="en-US" sz="2000" b="1" dirty="0">
              <a:solidFill>
                <a:srgbClr val="0070C0"/>
              </a:solidFill>
              <a:latin typeface="微軟正黑體" pitchFamily="34" charset="-120"/>
              <a:ea typeface="微軟正黑體" pitchFamily="34" charset="-120"/>
            </a:endParaRPr>
          </a:p>
        </p:txBody>
      </p:sp>
      <p:cxnSp>
        <p:nvCxnSpPr>
          <p:cNvPr id="26" name="直線接點 25"/>
          <p:cNvCxnSpPr/>
          <p:nvPr/>
        </p:nvCxnSpPr>
        <p:spPr>
          <a:xfrm>
            <a:off x="1331640" y="4053862"/>
            <a:ext cx="1440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7236296" y="3549806"/>
            <a:ext cx="1467068" cy="400110"/>
          </a:xfrm>
          <a:prstGeom prst="rect">
            <a:avLst/>
          </a:prstGeom>
          <a:noFill/>
        </p:spPr>
        <p:txBody>
          <a:bodyPr wrap="non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數位攝影機</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29" name="文字方塊 28"/>
          <p:cNvSpPr txBox="1"/>
          <p:nvPr/>
        </p:nvSpPr>
        <p:spPr>
          <a:xfrm>
            <a:off x="7380312" y="5909210"/>
            <a:ext cx="1872208" cy="400110"/>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網路設備</a:t>
            </a:r>
            <a:endParaRPr lang="zh-TW" altLang="en-US" sz="2000" b="1" dirty="0">
              <a:solidFill>
                <a:schemeClr val="tx1">
                  <a:lumMod val="75000"/>
                  <a:lumOff val="25000"/>
                </a:schemeClr>
              </a:solidFill>
              <a:latin typeface="微軟正黑體" pitchFamily="34" charset="-120"/>
              <a:ea typeface="微軟正黑體" pitchFamily="34" charset="-120"/>
            </a:endParaRPr>
          </a:p>
        </p:txBody>
      </p:sp>
      <p:cxnSp>
        <p:nvCxnSpPr>
          <p:cNvPr id="31" name="直線接點 30"/>
          <p:cNvCxnSpPr/>
          <p:nvPr/>
        </p:nvCxnSpPr>
        <p:spPr>
          <a:xfrm>
            <a:off x="1763688" y="5373216"/>
            <a:ext cx="684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19864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Right)">
                                      <p:cBhvr>
                                        <p:cTn id="7" dur="1000"/>
                                        <p:tgtEl>
                                          <p:spTgt spid="2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1000"/>
                                        <p:tgtEl>
                                          <p:spTgt spid="2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childTnLst>
                                </p:cTn>
                              </p:par>
                            </p:childTnLst>
                          </p:cTn>
                        </p:par>
                        <p:par>
                          <p:cTn id="22" fill="hold">
                            <p:stCondLst>
                              <p:cond delay="3000"/>
                            </p:stCondLst>
                            <p:childTnLst>
                              <p:par>
                                <p:cTn id="23" presetID="18" presetClass="entr" presetSubtype="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strips(downRight)">
                                      <p:cBhvr>
                                        <p:cTn id="25" dur="1000"/>
                                        <p:tgtEl>
                                          <p:spTgt spid="22"/>
                                        </p:tgtEl>
                                      </p:cBhvr>
                                    </p:animEffect>
                                  </p:childTnLst>
                                </p:cTn>
                              </p:par>
                            </p:childTnLst>
                          </p:cTn>
                        </p:par>
                        <p:par>
                          <p:cTn id="26" fill="hold">
                            <p:stCondLst>
                              <p:cond delay="4000"/>
                            </p:stCondLst>
                            <p:childTnLst>
                              <p:par>
                                <p:cTn id="27" presetID="22" presetClass="entr" presetSubtype="8"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000"/>
                                        <p:tgtEl>
                                          <p:spTgt spid="31"/>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C:\Users\Bill\Desktop\69-4.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3968" y="4077072"/>
            <a:ext cx="2502018" cy="2047106"/>
          </a:xfrm>
          <a:prstGeom prst="rect">
            <a:avLst/>
          </a:prstGeom>
          <a:noFill/>
        </p:spPr>
      </p:pic>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37" name="文字方塊 36"/>
          <p:cNvSpPr txBox="1"/>
          <p:nvPr/>
        </p:nvSpPr>
        <p:spPr>
          <a:xfrm>
            <a:off x="6299544"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外部構造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
        <p:nvSpPr>
          <p:cNvPr id="32" name="文字方塊 31"/>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18" name="Picture 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340768"/>
            <a:ext cx="3805867" cy="5517232"/>
          </a:xfrm>
          <a:prstGeom prst="rect">
            <a:avLst/>
          </a:prstGeom>
          <a:noFill/>
          <a:ln w="9525">
            <a:noFill/>
            <a:miter lim="800000"/>
            <a:headEnd/>
            <a:tailEnd/>
          </a:ln>
        </p:spPr>
      </p:pic>
      <p:sp>
        <p:nvSpPr>
          <p:cNvPr id="19" name="圓角矩形 18"/>
          <p:cNvSpPr/>
          <p:nvPr/>
        </p:nvSpPr>
        <p:spPr>
          <a:xfrm>
            <a:off x="1115616" y="5229200"/>
            <a:ext cx="2052000" cy="97200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直線接點 32"/>
          <p:cNvCxnSpPr/>
          <p:nvPr/>
        </p:nvCxnSpPr>
        <p:spPr>
          <a:xfrm>
            <a:off x="3167952" y="5949280"/>
            <a:ext cx="1260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4" name="文字方塊 33"/>
          <p:cNvSpPr txBox="1"/>
          <p:nvPr/>
        </p:nvSpPr>
        <p:spPr>
          <a:xfrm>
            <a:off x="4518254" y="5765194"/>
            <a:ext cx="1467068" cy="400110"/>
          </a:xfrm>
          <a:prstGeom prst="rect">
            <a:avLst/>
          </a:prstGeom>
          <a:noFill/>
        </p:spPr>
        <p:txBody>
          <a:bodyPr wrap="none" rtlCol="0">
            <a:spAutoFit/>
          </a:bodyPr>
          <a:lstStyle/>
          <a:p>
            <a:r>
              <a:rPr lang="zh-TW" altLang="en-US" sz="2000" b="1" dirty="0" smtClean="0">
                <a:solidFill>
                  <a:srgbClr val="0070C0"/>
                </a:solidFill>
                <a:latin typeface="微軟正黑體" pitchFamily="34" charset="-120"/>
                <a:ea typeface="微軟正黑體" pitchFamily="34" charset="-120"/>
              </a:rPr>
              <a:t>電源線插孔</a:t>
            </a:r>
            <a:endParaRPr lang="zh-TW" altLang="en-US" sz="2000" b="1" dirty="0">
              <a:solidFill>
                <a:srgbClr val="0070C0"/>
              </a:solidFill>
              <a:latin typeface="微軟正黑體" pitchFamily="34" charset="-120"/>
              <a:ea typeface="微軟正黑體" pitchFamily="34" charset="-120"/>
            </a:endParaRPr>
          </a:p>
        </p:txBody>
      </p:sp>
      <p:grpSp>
        <p:nvGrpSpPr>
          <p:cNvPr id="21" name="群組 6"/>
          <p:cNvGrpSpPr/>
          <p:nvPr/>
        </p:nvGrpSpPr>
        <p:grpSpPr>
          <a:xfrm>
            <a:off x="4284051" y="1988840"/>
            <a:ext cx="4859949" cy="792087"/>
            <a:chOff x="251520" y="1757446"/>
            <a:chExt cx="4641848" cy="932613"/>
          </a:xfrm>
        </p:grpSpPr>
        <p:sp>
          <p:nvSpPr>
            <p:cNvPr id="22" name="矩形 7">
              <a:hlinkClick r:id="rId4"/>
            </p:cNvPr>
            <p:cNvSpPr/>
            <p:nvPr/>
          </p:nvSpPr>
          <p:spPr>
            <a:xfrm>
              <a:off x="629300" y="2096578"/>
              <a:ext cx="3937703"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影片充電站：電腦組裝教學（</a:t>
              </a:r>
              <a:r>
                <a:rPr lang="en-US" altLang="zh-TW" b="1" dirty="0">
                  <a:latin typeface="微軟正黑體" pitchFamily="34" charset="-120"/>
                  <a:ea typeface="微軟正黑體" pitchFamily="34" charset="-120"/>
                </a:rPr>
                <a:t>9</a:t>
              </a:r>
              <a:r>
                <a:rPr lang="en-US" altLang="zh-TW" b="1" dirty="0" smtClean="0">
                  <a:latin typeface="微軟正黑體" pitchFamily="34" charset="-120"/>
                  <a:ea typeface="微軟正黑體" pitchFamily="34" charset="-120"/>
                </a:rPr>
                <a:t>:19</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23"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05682"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19864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1000"/>
                                        <p:tgtEl>
                                          <p:spTgt spid="3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12" name="文字方塊 11"/>
          <p:cNvSpPr txBox="1"/>
          <p:nvPr/>
        </p:nvSpPr>
        <p:spPr>
          <a:xfrm>
            <a:off x="6299545"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內部構造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pic>
        <p:nvPicPr>
          <p:cNvPr id="31" name="Picture 3" descr="C:\Users\Bill\Desktop\7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20952" y="1484784"/>
            <a:ext cx="7620000" cy="6347460"/>
          </a:xfrm>
          <a:prstGeom prst="rect">
            <a:avLst/>
          </a:prstGeom>
          <a:noFill/>
        </p:spPr>
      </p:pic>
      <p:sp>
        <p:nvSpPr>
          <p:cNvPr id="32" name="圓角矩形 31"/>
          <p:cNvSpPr/>
          <p:nvPr/>
        </p:nvSpPr>
        <p:spPr>
          <a:xfrm>
            <a:off x="5940152" y="2637160"/>
            <a:ext cx="900000" cy="223200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直線接點 32"/>
          <p:cNvCxnSpPr/>
          <p:nvPr/>
        </p:nvCxnSpPr>
        <p:spPr>
          <a:xfrm>
            <a:off x="4499992" y="3645024"/>
            <a:ext cx="1440000" cy="0"/>
          </a:xfrm>
          <a:prstGeom prst="line">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4" name="圓角矩形 33"/>
          <p:cNvSpPr/>
          <p:nvPr/>
        </p:nvSpPr>
        <p:spPr>
          <a:xfrm>
            <a:off x="7416408" y="2708920"/>
            <a:ext cx="828000" cy="82800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6948264" y="2717304"/>
            <a:ext cx="360000" cy="272792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6" name="直線接點 35"/>
          <p:cNvCxnSpPr/>
          <p:nvPr/>
        </p:nvCxnSpPr>
        <p:spPr>
          <a:xfrm>
            <a:off x="4499992" y="5229200"/>
            <a:ext cx="2448000" cy="0"/>
          </a:xfrm>
          <a:prstGeom prst="line">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7" name="圖案 36"/>
          <p:cNvCxnSpPr>
            <a:endCxn id="34" idx="0"/>
          </p:cNvCxnSpPr>
          <p:nvPr/>
        </p:nvCxnSpPr>
        <p:spPr>
          <a:xfrm>
            <a:off x="4499992" y="2132856"/>
            <a:ext cx="3330416" cy="576064"/>
          </a:xfrm>
          <a:prstGeom prst="bentConnector2">
            <a:avLst/>
          </a:prstGeom>
          <a:ln w="57150">
            <a:solidFill>
              <a:srgbClr val="FF0066"/>
            </a:solidFill>
            <a:tailEnd type="oval"/>
          </a:ln>
        </p:spPr>
        <p:style>
          <a:lnRef idx="1">
            <a:schemeClr val="accent1"/>
          </a:lnRef>
          <a:fillRef idx="0">
            <a:schemeClr val="accent1"/>
          </a:fillRef>
          <a:effectRef idx="0">
            <a:schemeClr val="accent1"/>
          </a:effectRef>
          <a:fontRef idx="minor">
            <a:schemeClr val="tx1"/>
          </a:fontRef>
        </p:style>
      </p:cxnSp>
      <p:sp>
        <p:nvSpPr>
          <p:cNvPr id="38" name="文字方塊 37"/>
          <p:cNvSpPr txBox="1"/>
          <p:nvPr/>
        </p:nvSpPr>
        <p:spPr>
          <a:xfrm>
            <a:off x="1763688" y="1916832"/>
            <a:ext cx="2747419"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PCI</a:t>
            </a:r>
            <a:r>
              <a:rPr lang="zh-TW" altLang="en-US" sz="2000" b="1" dirty="0" smtClean="0">
                <a:solidFill>
                  <a:srgbClr val="0070C0"/>
                </a:solidFill>
                <a:latin typeface="微軟正黑體" pitchFamily="34" charset="-120"/>
                <a:ea typeface="微軟正黑體" pitchFamily="34" charset="-120"/>
              </a:rPr>
              <a:t> </a:t>
            </a:r>
            <a:r>
              <a:rPr lang="en-US" altLang="zh-TW" sz="2000" b="1" dirty="0" smtClean="0">
                <a:solidFill>
                  <a:srgbClr val="0070C0"/>
                </a:solidFill>
                <a:latin typeface="微軟正黑體" pitchFamily="34" charset="-120"/>
                <a:ea typeface="微軟正黑體" pitchFamily="34" charset="-120"/>
              </a:rPr>
              <a:t>Express x1</a:t>
            </a:r>
            <a:r>
              <a:rPr lang="zh-TW" altLang="en-US" sz="2000" b="1" dirty="0" smtClean="0">
                <a:solidFill>
                  <a:srgbClr val="0070C0"/>
                </a:solidFill>
                <a:latin typeface="微軟正黑體" pitchFamily="34" charset="-120"/>
                <a:ea typeface="微軟正黑體" pitchFamily="34" charset="-120"/>
              </a:rPr>
              <a:t>擴充槽</a:t>
            </a:r>
            <a:endParaRPr lang="zh-TW" altLang="en-US" sz="2000" b="1" dirty="0">
              <a:solidFill>
                <a:srgbClr val="0070C0"/>
              </a:solidFill>
              <a:latin typeface="微軟正黑體" pitchFamily="34" charset="-120"/>
              <a:ea typeface="微軟正黑體" pitchFamily="34" charset="-120"/>
            </a:endParaRPr>
          </a:p>
        </p:txBody>
      </p:sp>
      <p:sp>
        <p:nvSpPr>
          <p:cNvPr id="39" name="文字方塊 38"/>
          <p:cNvSpPr txBox="1"/>
          <p:nvPr/>
        </p:nvSpPr>
        <p:spPr>
          <a:xfrm>
            <a:off x="3131840" y="3429000"/>
            <a:ext cx="1364476"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PCI</a:t>
            </a:r>
            <a:r>
              <a:rPr lang="zh-TW" altLang="en-US" sz="2000" b="1" dirty="0" smtClean="0">
                <a:solidFill>
                  <a:srgbClr val="0070C0"/>
                </a:solidFill>
                <a:latin typeface="微軟正黑體" pitchFamily="34" charset="-120"/>
                <a:ea typeface="微軟正黑體" pitchFamily="34" charset="-120"/>
              </a:rPr>
              <a:t>擴充槽</a:t>
            </a:r>
            <a:endParaRPr lang="zh-TW" altLang="en-US" sz="2000" b="1" dirty="0">
              <a:solidFill>
                <a:srgbClr val="0070C0"/>
              </a:solidFill>
              <a:latin typeface="微軟正黑體" pitchFamily="34" charset="-120"/>
              <a:ea typeface="微軟正黑體" pitchFamily="34" charset="-120"/>
            </a:endParaRPr>
          </a:p>
        </p:txBody>
      </p:sp>
      <p:sp>
        <p:nvSpPr>
          <p:cNvPr id="40" name="文字方塊 39"/>
          <p:cNvSpPr txBox="1"/>
          <p:nvPr/>
        </p:nvSpPr>
        <p:spPr>
          <a:xfrm>
            <a:off x="1600287" y="5045114"/>
            <a:ext cx="2425216"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PCI</a:t>
            </a:r>
            <a:r>
              <a:rPr lang="zh-TW" altLang="en-US" sz="2000" b="1" dirty="0" smtClean="0">
                <a:solidFill>
                  <a:srgbClr val="0070C0"/>
                </a:solidFill>
                <a:latin typeface="微軟正黑體" pitchFamily="34" charset="-120"/>
                <a:ea typeface="微軟正黑體" pitchFamily="34" charset="-120"/>
              </a:rPr>
              <a:t> </a:t>
            </a:r>
            <a:r>
              <a:rPr lang="en-US" altLang="zh-TW" sz="2000" b="1" dirty="0" smtClean="0">
                <a:solidFill>
                  <a:srgbClr val="0070C0"/>
                </a:solidFill>
                <a:latin typeface="微軟正黑體" pitchFamily="34" charset="-120"/>
                <a:ea typeface="微軟正黑體" pitchFamily="34" charset="-120"/>
              </a:rPr>
              <a:t>Express </a:t>
            </a:r>
            <a:r>
              <a:rPr lang="zh-TW" altLang="en-US" sz="2000" b="1" dirty="0" smtClean="0">
                <a:solidFill>
                  <a:srgbClr val="0070C0"/>
                </a:solidFill>
                <a:latin typeface="微軟正黑體" pitchFamily="34" charset="-120"/>
                <a:ea typeface="微軟正黑體" pitchFamily="34" charset="-120"/>
              </a:rPr>
              <a:t>擴充槽</a:t>
            </a:r>
            <a:endParaRPr lang="zh-TW" altLang="en-US" sz="2000" b="1" dirty="0">
              <a:solidFill>
                <a:srgbClr val="0070C0"/>
              </a:solidFill>
              <a:latin typeface="微軟正黑體" pitchFamily="34" charset="-120"/>
              <a:ea typeface="微軟正黑體" pitchFamily="34" charset="-120"/>
            </a:endParaRPr>
          </a:p>
        </p:txBody>
      </p:sp>
      <p:pic>
        <p:nvPicPr>
          <p:cNvPr id="41" name="Picture 4" descr="C:\Users\Bill\Desktop\70-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3212976"/>
            <a:ext cx="2456688" cy="1822704"/>
          </a:xfrm>
          <a:prstGeom prst="rect">
            <a:avLst/>
          </a:prstGeom>
          <a:noFill/>
        </p:spPr>
      </p:pic>
      <p:sp>
        <p:nvSpPr>
          <p:cNvPr id="42" name="文字方塊 41"/>
          <p:cNvSpPr txBox="1"/>
          <p:nvPr/>
        </p:nvSpPr>
        <p:spPr>
          <a:xfrm>
            <a:off x="1785918" y="2214554"/>
            <a:ext cx="3603820" cy="646331"/>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用以安裝</a:t>
            </a:r>
            <a:r>
              <a:rPr lang="en-US" altLang="zh-TW" b="1" dirty="0" smtClean="0">
                <a:solidFill>
                  <a:schemeClr val="tx1">
                    <a:lumMod val="75000"/>
                    <a:lumOff val="25000"/>
                  </a:schemeClr>
                </a:solidFill>
                <a:latin typeface="微軟正黑體" pitchFamily="34" charset="-120"/>
                <a:ea typeface="微軟正黑體" pitchFamily="34" charset="-120"/>
              </a:rPr>
              <a:t>PCI Express X1</a:t>
            </a:r>
            <a:r>
              <a:rPr lang="zh-TW" altLang="en-US" b="1" dirty="0" smtClean="0">
                <a:solidFill>
                  <a:schemeClr val="tx1">
                    <a:lumMod val="75000"/>
                    <a:lumOff val="25000"/>
                  </a:schemeClr>
                </a:solidFill>
                <a:latin typeface="微軟正黑體" pitchFamily="34" charset="-120"/>
                <a:ea typeface="微軟正黑體" pitchFamily="34" charset="-120"/>
              </a:rPr>
              <a:t>規格的擴充卡 。</a:t>
            </a:r>
            <a:endParaRPr lang="zh-TW" altLang="en-US" b="1" dirty="0">
              <a:solidFill>
                <a:schemeClr val="tx1">
                  <a:lumMod val="75000"/>
                  <a:lumOff val="25000"/>
                </a:schemeClr>
              </a:solidFill>
              <a:latin typeface="微軟正黑體" pitchFamily="34" charset="-120"/>
              <a:ea typeface="微軟正黑體" pitchFamily="34" charset="-120"/>
            </a:endParaRPr>
          </a:p>
        </p:txBody>
      </p:sp>
      <p:sp>
        <p:nvSpPr>
          <p:cNvPr id="45" name="文字方塊 44"/>
          <p:cNvSpPr txBox="1"/>
          <p:nvPr/>
        </p:nvSpPr>
        <p:spPr>
          <a:xfrm>
            <a:off x="3143240" y="3714752"/>
            <a:ext cx="2317936" cy="923330"/>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用以安裝</a:t>
            </a:r>
            <a:r>
              <a:rPr lang="en-US" altLang="zh-TW" b="1" dirty="0" smtClean="0">
                <a:solidFill>
                  <a:schemeClr val="tx1">
                    <a:lumMod val="75000"/>
                    <a:lumOff val="25000"/>
                  </a:schemeClr>
                </a:solidFill>
                <a:latin typeface="微軟正黑體" pitchFamily="34" charset="-120"/>
                <a:ea typeface="微軟正黑體" pitchFamily="34" charset="-120"/>
              </a:rPr>
              <a:t>PCI</a:t>
            </a:r>
            <a:r>
              <a:rPr lang="zh-TW" altLang="en-US" b="1" dirty="0" smtClean="0">
                <a:solidFill>
                  <a:schemeClr val="tx1">
                    <a:lumMod val="75000"/>
                    <a:lumOff val="25000"/>
                  </a:schemeClr>
                </a:solidFill>
                <a:latin typeface="微軟正黑體" pitchFamily="34" charset="-120"/>
                <a:ea typeface="微軟正黑體" pitchFamily="34" charset="-120"/>
              </a:rPr>
              <a:t>擴充卡，例如音效卡、網路卡等。</a:t>
            </a:r>
            <a:endParaRPr lang="zh-TW" altLang="en-US" b="1" dirty="0">
              <a:solidFill>
                <a:schemeClr val="tx1">
                  <a:lumMod val="75000"/>
                  <a:lumOff val="25000"/>
                </a:schemeClr>
              </a:solidFill>
              <a:latin typeface="微軟正黑體" pitchFamily="34" charset="-120"/>
              <a:ea typeface="微軟正黑體" pitchFamily="34" charset="-120"/>
            </a:endParaRPr>
          </a:p>
        </p:txBody>
      </p:sp>
      <p:sp>
        <p:nvSpPr>
          <p:cNvPr id="46" name="文字方塊 45"/>
          <p:cNvSpPr txBox="1"/>
          <p:nvPr/>
        </p:nvSpPr>
        <p:spPr>
          <a:xfrm>
            <a:off x="1214414" y="5357826"/>
            <a:ext cx="4357718" cy="369332"/>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用以安裝</a:t>
            </a:r>
            <a:r>
              <a:rPr lang="en-US" altLang="zh-TW" b="1" dirty="0" smtClean="0">
                <a:solidFill>
                  <a:schemeClr val="tx1">
                    <a:lumMod val="75000"/>
                    <a:lumOff val="25000"/>
                  </a:schemeClr>
                </a:solidFill>
                <a:latin typeface="微軟正黑體" pitchFamily="34" charset="-120"/>
                <a:ea typeface="微軟正黑體" pitchFamily="34" charset="-120"/>
              </a:rPr>
              <a:t>PCI Express </a:t>
            </a:r>
            <a:r>
              <a:rPr lang="zh-TW" altLang="en-US" b="1" dirty="0" smtClean="0">
                <a:solidFill>
                  <a:schemeClr val="tx1">
                    <a:lumMod val="75000"/>
                    <a:lumOff val="25000"/>
                  </a:schemeClr>
                </a:solidFill>
                <a:latin typeface="微軟正黑體" pitchFamily="34" charset="-120"/>
                <a:ea typeface="微軟正黑體" pitchFamily="34" charset="-120"/>
              </a:rPr>
              <a:t>規格的顯示卡。</a:t>
            </a:r>
            <a:endParaRPr lang="zh-TW" altLang="en-US" b="1" dirty="0">
              <a:solidFill>
                <a:schemeClr val="tx1">
                  <a:lumMod val="75000"/>
                  <a:lumOff val="25000"/>
                </a:schemeClr>
              </a:solidFill>
              <a:latin typeface="微軟正黑體" pitchFamily="34" charset="-120"/>
              <a:ea typeface="微軟正黑體" pitchFamily="34" charset="-120"/>
            </a:endParaRPr>
          </a:p>
        </p:txBody>
      </p:sp>
      <p:sp>
        <p:nvSpPr>
          <p:cNvPr id="47" name="文字方塊 46"/>
          <p:cNvSpPr txBox="1"/>
          <p:nvPr/>
        </p:nvSpPr>
        <p:spPr>
          <a:xfrm>
            <a:off x="42527"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78</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65291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Right)">
                                      <p:cBhvr>
                                        <p:cTn id="7" dur="1000"/>
                                        <p:tgtEl>
                                          <p:spTgt spid="34"/>
                                        </p:tgtEl>
                                      </p:cBhvr>
                                    </p:animEffect>
                                  </p:childTnLst>
                                </p:cTn>
                              </p:par>
                            </p:childTnLst>
                          </p:cTn>
                        </p:par>
                        <p:par>
                          <p:cTn id="8" fill="hold">
                            <p:stCondLst>
                              <p:cond delay="1000"/>
                            </p:stCondLst>
                            <p:childTnLst>
                              <p:par>
                                <p:cTn id="9" presetID="18" presetClass="entr" presetSubtype="9"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strips(upLeft)">
                                      <p:cBhvr>
                                        <p:cTn id="11" dur="1000"/>
                                        <p:tgtEl>
                                          <p:spTgt spid="3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childTnLst>
                                </p:cTn>
                              </p:par>
                            </p:childTnLst>
                          </p:cTn>
                        </p:par>
                        <p:par>
                          <p:cTn id="19" fill="hold">
                            <p:stCondLst>
                              <p:cond delay="3000"/>
                            </p:stCondLst>
                            <p:childTnLst>
                              <p:par>
                                <p:cTn id="20" presetID="18" presetClass="entr" presetSubtype="6"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strips(downRight)">
                                      <p:cBhvr>
                                        <p:cTn id="22" dur="1000"/>
                                        <p:tgtEl>
                                          <p:spTgt spid="35"/>
                                        </p:tgtEl>
                                      </p:cBhvr>
                                    </p:animEffect>
                                  </p:childTnLst>
                                </p:cTn>
                              </p:par>
                            </p:childTnLst>
                          </p:cTn>
                        </p:par>
                        <p:par>
                          <p:cTn id="23" fill="hold">
                            <p:stCondLst>
                              <p:cond delay="4000"/>
                            </p:stCondLst>
                            <p:childTnLst>
                              <p:par>
                                <p:cTn id="24" presetID="22" presetClass="entr" presetSubtype="2"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right)">
                                      <p:cBhvr>
                                        <p:cTn id="26" dur="1000"/>
                                        <p:tgtEl>
                                          <p:spTgt spid="36"/>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childTnLst>
                                </p:cTn>
                              </p:par>
                            </p:childTnLst>
                          </p:cTn>
                        </p:par>
                        <p:par>
                          <p:cTn id="37" fill="hold">
                            <p:stCondLst>
                              <p:cond delay="6000"/>
                            </p:stCondLst>
                            <p:childTnLst>
                              <p:par>
                                <p:cTn id="38" presetID="18" presetClass="entr" presetSubtype="6"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strips(downRight)">
                                      <p:cBhvr>
                                        <p:cTn id="40" dur="1000"/>
                                        <p:tgtEl>
                                          <p:spTgt spid="32"/>
                                        </p:tgtEl>
                                      </p:cBhvr>
                                    </p:animEffect>
                                  </p:childTnLst>
                                </p:cTn>
                              </p:par>
                            </p:childTnLst>
                          </p:cTn>
                        </p:par>
                        <p:par>
                          <p:cTn id="41" fill="hold">
                            <p:stCondLst>
                              <p:cond delay="7000"/>
                            </p:stCondLst>
                            <p:childTnLst>
                              <p:par>
                                <p:cTn id="42" presetID="22" presetClass="entr" presetSubtype="2"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right)">
                                      <p:cBhvr>
                                        <p:cTn id="44" dur="1000"/>
                                        <p:tgtEl>
                                          <p:spTgt spid="33"/>
                                        </p:tgtEl>
                                      </p:cBhvr>
                                    </p:animEffect>
                                  </p:childTnLst>
                                </p:cTn>
                              </p:par>
                            </p:childTnLst>
                          </p:cTn>
                        </p:par>
                        <p:par>
                          <p:cTn id="45" fill="hold">
                            <p:stCondLst>
                              <p:cond delay="80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8" grpId="0"/>
      <p:bldP spid="39" grpId="0"/>
      <p:bldP spid="40" grpId="0"/>
      <p:bldP spid="42"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2-1.2</a:t>
            </a:r>
            <a:r>
              <a:rPr lang="zh-TW" altLang="en-US" dirty="0" smtClean="0"/>
              <a:t> 電腦設備使用</a:t>
            </a:r>
            <a:endParaRPr lang="zh-TW" altLang="en-US" dirty="0"/>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使用電腦的</a:t>
            </a:r>
            <a:r>
              <a:rPr lang="zh-TW" altLang="en-US" b="1" dirty="0" smtClean="0">
                <a:solidFill>
                  <a:srgbClr val="0070C0"/>
                </a:solidFill>
              </a:rPr>
              <a:t>注意事項</a:t>
            </a:r>
            <a:endParaRPr lang="en-US" altLang="zh-TW" b="1" dirty="0" smtClean="0">
              <a:solidFill>
                <a:srgbClr val="0070C0"/>
              </a:solidFill>
            </a:endParaRPr>
          </a:p>
          <a:p>
            <a:pPr lvl="1">
              <a:spcBef>
                <a:spcPts val="1200"/>
              </a:spcBef>
            </a:pPr>
            <a:r>
              <a:rPr lang="zh-TW" altLang="en-US" dirty="0"/>
              <a:t>用正常程序關閉</a:t>
            </a:r>
            <a:r>
              <a:rPr lang="zh-TW" altLang="en-US" dirty="0" smtClean="0"/>
              <a:t>電腦。</a:t>
            </a:r>
            <a:endParaRPr lang="en-US" altLang="zh-TW" dirty="0" smtClean="0"/>
          </a:p>
          <a:p>
            <a:pPr lvl="1">
              <a:spcBef>
                <a:spcPts val="1200"/>
              </a:spcBef>
            </a:pPr>
            <a:endParaRPr lang="en-US" altLang="zh-TW" dirty="0" smtClean="0"/>
          </a:p>
          <a:p>
            <a:pPr lvl="1">
              <a:spcBef>
                <a:spcPts val="1200"/>
              </a:spcBef>
            </a:pPr>
            <a:r>
              <a:rPr lang="zh-TW" altLang="en-US" dirty="0"/>
              <a:t>電腦運作時避免碰撞</a:t>
            </a:r>
            <a:r>
              <a:rPr lang="zh-TW" altLang="en-US" dirty="0" smtClean="0"/>
              <a:t>、</a:t>
            </a:r>
            <a:r>
              <a:rPr lang="en-US" altLang="zh-TW" dirty="0" smtClean="0"/>
              <a:t/>
            </a:r>
            <a:br>
              <a:rPr lang="en-US" altLang="zh-TW" dirty="0" smtClean="0"/>
            </a:br>
            <a:r>
              <a:rPr lang="zh-TW" altLang="en-US" dirty="0" smtClean="0"/>
              <a:t>敲打主機。</a:t>
            </a:r>
            <a:endParaRPr lang="en-US" altLang="zh-TW" dirty="0" smtClean="0"/>
          </a:p>
          <a:p>
            <a:pPr lvl="1">
              <a:spcBef>
                <a:spcPts val="1200"/>
              </a:spcBef>
            </a:pPr>
            <a:endParaRPr lang="en-US" altLang="zh-TW" dirty="0" smtClean="0"/>
          </a:p>
          <a:p>
            <a:pPr lvl="1">
              <a:spcBef>
                <a:spcPts val="1200"/>
              </a:spcBef>
            </a:pPr>
            <a:r>
              <a:rPr lang="zh-TW" altLang="en-US" dirty="0" smtClean="0"/>
              <a:t>不要</a:t>
            </a:r>
            <a:r>
              <a:rPr lang="zh-TW" altLang="en-US" dirty="0"/>
              <a:t>隨意拆卸</a:t>
            </a:r>
            <a:r>
              <a:rPr lang="zh-TW" altLang="en-US" dirty="0" smtClean="0"/>
              <a:t>維修。</a:t>
            </a:r>
            <a:endParaRPr lang="zh-TW" altLang="en-US" dirty="0">
              <a:solidFill>
                <a:schemeClr val="tx1"/>
              </a:solidFill>
            </a:endParaRPr>
          </a:p>
        </p:txBody>
      </p:sp>
      <p:sp>
        <p:nvSpPr>
          <p:cNvPr id="6" name="文字方塊 5"/>
          <p:cNvSpPr txBox="1"/>
          <p:nvPr/>
        </p:nvSpPr>
        <p:spPr>
          <a:xfrm>
            <a:off x="7215206" y="6381328"/>
            <a:ext cx="1838199"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43</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00886" y="1340768"/>
            <a:ext cx="3475570" cy="5040000"/>
          </a:xfrm>
          <a:prstGeom prst="rect">
            <a:avLst/>
          </a:prstGeom>
          <a:noFill/>
          <a:ln w="9525">
            <a:noFill/>
            <a:miter lim="800000"/>
            <a:headEnd/>
            <a:tailEnd/>
          </a:ln>
        </p:spPr>
      </p:pic>
      <p:sp>
        <p:nvSpPr>
          <p:cNvPr id="8" name="圓角矩形 7"/>
          <p:cNvSpPr/>
          <p:nvPr/>
        </p:nvSpPr>
        <p:spPr>
          <a:xfrm>
            <a:off x="5200886" y="6021288"/>
            <a:ext cx="432048" cy="36004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肘形接點 16"/>
          <p:cNvCxnSpPr>
            <a:stCxn id="8" idx="0"/>
            <a:endCxn id="18" idx="1"/>
          </p:cNvCxnSpPr>
          <p:nvPr/>
        </p:nvCxnSpPr>
        <p:spPr>
          <a:xfrm rot="5400000" flipH="1" flipV="1">
            <a:off x="6263004" y="4923166"/>
            <a:ext cx="252028" cy="1944216"/>
          </a:xfrm>
          <a:prstGeom prst="bentConnector2">
            <a:avLst/>
          </a:prstGeom>
          <a:ln w="57150">
            <a:solidFill>
              <a:srgbClr val="FF0066"/>
            </a:solidFill>
            <a:tailEnd type="stealth"/>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7361126" y="5589240"/>
            <a:ext cx="792088" cy="36004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72473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childTnLst>
                          </p:cTn>
                        </p:par>
                        <p:par>
                          <p:cTn id="8" fill="hold">
                            <p:stCondLst>
                              <p:cond delay="1000"/>
                            </p:stCondLst>
                            <p:childTnLst>
                              <p:par>
                                <p:cTn id="9" presetID="18" presetClass="entr" presetSubtype="3"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trips(upRight)">
                                      <p:cBhvr>
                                        <p:cTn id="11" dur="2000"/>
                                        <p:tgtEl>
                                          <p:spTgt spid="17"/>
                                        </p:tgtEl>
                                      </p:cBhvr>
                                    </p:animEffect>
                                  </p:childTnLst>
                                </p:cTn>
                              </p:par>
                            </p:childTnLst>
                          </p:cTn>
                        </p:par>
                        <p:par>
                          <p:cTn id="12" fill="hold">
                            <p:stCondLst>
                              <p:cond delay="3000"/>
                            </p:stCondLst>
                            <p:childTnLst>
                              <p:par>
                                <p:cTn id="13" presetID="18" presetClass="entr" presetSubtype="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trips(downRigh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17" name="文字方塊 16"/>
          <p:cNvSpPr txBox="1"/>
          <p:nvPr/>
        </p:nvSpPr>
        <p:spPr>
          <a:xfrm>
            <a:off x="6299545"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內部構造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pic>
        <p:nvPicPr>
          <p:cNvPr id="11" name="Picture 3" descr="C:\Users\Bill\Desktop\7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20952" y="1340768"/>
            <a:ext cx="3623048" cy="5051316"/>
          </a:xfrm>
          <a:prstGeom prst="rect">
            <a:avLst/>
          </a:prstGeom>
          <a:noFill/>
        </p:spPr>
      </p:pic>
      <p:sp>
        <p:nvSpPr>
          <p:cNvPr id="12" name="圓角矩形 11"/>
          <p:cNvSpPr/>
          <p:nvPr/>
        </p:nvSpPr>
        <p:spPr>
          <a:xfrm>
            <a:off x="6156176" y="3933056"/>
            <a:ext cx="720080" cy="75600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6516216" y="5661248"/>
            <a:ext cx="1296144" cy="57606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接點 14"/>
          <p:cNvCxnSpPr/>
          <p:nvPr/>
        </p:nvCxnSpPr>
        <p:spPr>
          <a:xfrm>
            <a:off x="5076056" y="5877272"/>
            <a:ext cx="1440000" cy="0"/>
          </a:xfrm>
          <a:prstGeom prst="line">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8" name="圖案 17"/>
          <p:cNvCxnSpPr>
            <a:endCxn id="25" idx="0"/>
          </p:cNvCxnSpPr>
          <p:nvPr/>
        </p:nvCxnSpPr>
        <p:spPr>
          <a:xfrm>
            <a:off x="4788024" y="1700808"/>
            <a:ext cx="3348372" cy="1224136"/>
          </a:xfrm>
          <a:prstGeom prst="bentConnector2">
            <a:avLst/>
          </a:prstGeom>
          <a:ln w="57150">
            <a:solidFill>
              <a:srgbClr val="FF0066"/>
            </a:solidFill>
            <a:tailEnd type="oval"/>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3779912" y="5661248"/>
            <a:ext cx="1326966"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SATA</a:t>
            </a:r>
            <a:r>
              <a:rPr lang="zh-TW" altLang="en-US" sz="2000" b="1" dirty="0" smtClean="0">
                <a:solidFill>
                  <a:srgbClr val="0070C0"/>
                </a:solidFill>
                <a:latin typeface="微軟正黑體" pitchFamily="34" charset="-120"/>
                <a:ea typeface="微軟正黑體" pitchFamily="34" charset="-120"/>
              </a:rPr>
              <a:t>插槽</a:t>
            </a:r>
            <a:endParaRPr lang="zh-TW" altLang="en-US" sz="2000" b="1" dirty="0">
              <a:solidFill>
                <a:srgbClr val="0070C0"/>
              </a:solidFill>
              <a:latin typeface="微軟正黑體" pitchFamily="34" charset="-120"/>
              <a:ea typeface="微軟正黑體" pitchFamily="34" charset="-120"/>
            </a:endParaRPr>
          </a:p>
        </p:txBody>
      </p:sp>
      <p:sp>
        <p:nvSpPr>
          <p:cNvPr id="20" name="文字方塊 19"/>
          <p:cNvSpPr txBox="1"/>
          <p:nvPr/>
        </p:nvSpPr>
        <p:spPr>
          <a:xfrm>
            <a:off x="1403648" y="1516722"/>
            <a:ext cx="3386703" cy="400110"/>
          </a:xfrm>
          <a:prstGeom prst="rect">
            <a:avLst/>
          </a:prstGeom>
          <a:noFill/>
        </p:spPr>
        <p:txBody>
          <a:bodyPr wrap="square" rtlCol="0">
            <a:spAutoFit/>
          </a:bodyPr>
          <a:lstStyle/>
          <a:p>
            <a:r>
              <a:rPr lang="en-US" altLang="zh-TW" sz="2000" b="1" dirty="0" smtClean="0">
                <a:solidFill>
                  <a:srgbClr val="0070C0"/>
                </a:solidFill>
                <a:latin typeface="微軟正黑體" pitchFamily="34" charset="-120"/>
                <a:ea typeface="微軟正黑體" pitchFamily="34" charset="-120"/>
              </a:rPr>
              <a:t>BIOS</a:t>
            </a:r>
            <a:r>
              <a:rPr lang="zh-TW" altLang="en-US" sz="2000" b="1" dirty="0" smtClean="0">
                <a:solidFill>
                  <a:srgbClr val="0070C0"/>
                </a:solidFill>
                <a:latin typeface="微軟正黑體" pitchFamily="34" charset="-120"/>
                <a:ea typeface="微軟正黑體" pitchFamily="34" charset="-120"/>
              </a:rPr>
              <a:t>（基本輸入</a:t>
            </a:r>
            <a:r>
              <a:rPr lang="en-US" altLang="zh-TW" sz="2000" b="1" dirty="0" smtClean="0">
                <a:solidFill>
                  <a:srgbClr val="0070C0"/>
                </a:solidFill>
                <a:latin typeface="微軟正黑體" pitchFamily="34" charset="-120"/>
                <a:ea typeface="微軟正黑體" pitchFamily="34" charset="-120"/>
              </a:rPr>
              <a:t>/</a:t>
            </a:r>
            <a:r>
              <a:rPr lang="zh-TW" altLang="en-US" sz="2000" b="1" dirty="0" smtClean="0">
                <a:solidFill>
                  <a:srgbClr val="0070C0"/>
                </a:solidFill>
                <a:latin typeface="微軟正黑體" pitchFamily="34" charset="-120"/>
                <a:ea typeface="微軟正黑體" pitchFamily="34" charset="-120"/>
              </a:rPr>
              <a:t>輸出系統）</a:t>
            </a:r>
            <a:endParaRPr lang="zh-TW" altLang="en-US" sz="2000" b="1" dirty="0">
              <a:solidFill>
                <a:srgbClr val="0070C0"/>
              </a:solidFill>
              <a:latin typeface="微軟正黑體" pitchFamily="34" charset="-120"/>
              <a:ea typeface="微軟正黑體" pitchFamily="34" charset="-120"/>
            </a:endParaRPr>
          </a:p>
        </p:txBody>
      </p:sp>
      <p:sp>
        <p:nvSpPr>
          <p:cNvPr id="21" name="文字方塊 20"/>
          <p:cNvSpPr txBox="1"/>
          <p:nvPr/>
        </p:nvSpPr>
        <p:spPr>
          <a:xfrm>
            <a:off x="3761909" y="2730405"/>
            <a:ext cx="954107" cy="400110"/>
          </a:xfrm>
          <a:prstGeom prst="rect">
            <a:avLst/>
          </a:prstGeom>
          <a:noFill/>
        </p:spPr>
        <p:txBody>
          <a:bodyPr wrap="none" rtlCol="0">
            <a:spAutoFit/>
          </a:bodyPr>
          <a:lstStyle/>
          <a:p>
            <a:r>
              <a:rPr lang="zh-TW" altLang="en-US" sz="2000" b="1" dirty="0" smtClean="0">
                <a:solidFill>
                  <a:srgbClr val="0070C0"/>
                </a:solidFill>
                <a:latin typeface="微軟正黑體" pitchFamily="34" charset="-120"/>
                <a:ea typeface="微軟正黑體" pitchFamily="34" charset="-120"/>
              </a:rPr>
              <a:t>鋰電池</a:t>
            </a:r>
            <a:endParaRPr lang="zh-TW" altLang="en-US" sz="2000" b="1" dirty="0">
              <a:solidFill>
                <a:srgbClr val="0070C0"/>
              </a:solidFill>
              <a:latin typeface="微軟正黑體" pitchFamily="34" charset="-120"/>
              <a:ea typeface="微軟正黑體" pitchFamily="34" charset="-120"/>
            </a:endParaRPr>
          </a:p>
        </p:txBody>
      </p:sp>
      <p:sp>
        <p:nvSpPr>
          <p:cNvPr id="22" name="文字方塊 21"/>
          <p:cNvSpPr txBox="1"/>
          <p:nvPr/>
        </p:nvSpPr>
        <p:spPr>
          <a:xfrm>
            <a:off x="539552" y="3070701"/>
            <a:ext cx="4248472" cy="646331"/>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當電源關閉後， 能提供</a:t>
            </a:r>
            <a:r>
              <a:rPr lang="en-US" altLang="zh-TW" b="1" dirty="0" smtClean="0">
                <a:solidFill>
                  <a:schemeClr val="tx1">
                    <a:lumMod val="75000"/>
                    <a:lumOff val="25000"/>
                  </a:schemeClr>
                </a:solidFill>
                <a:latin typeface="微軟正黑體" pitchFamily="34" charset="-120"/>
                <a:ea typeface="微軟正黑體" pitchFamily="34" charset="-120"/>
              </a:rPr>
              <a:t>CMOS</a:t>
            </a:r>
            <a:r>
              <a:rPr lang="zh-TW" altLang="en-US" b="1" dirty="0" smtClean="0">
                <a:solidFill>
                  <a:schemeClr val="tx1">
                    <a:lumMod val="75000"/>
                    <a:lumOff val="25000"/>
                  </a:schemeClr>
                </a:solidFill>
                <a:latin typeface="微軟正黑體" pitchFamily="34" charset="-120"/>
                <a:ea typeface="微軟正黑體" pitchFamily="34" charset="-120"/>
              </a:rPr>
              <a:t>保存資料（如日期、時間等）所需的電力。</a:t>
            </a:r>
            <a:endParaRPr lang="zh-TW" altLang="en-US" b="1" dirty="0">
              <a:solidFill>
                <a:schemeClr val="tx1">
                  <a:lumMod val="75000"/>
                  <a:lumOff val="25000"/>
                </a:schemeClr>
              </a:solidFill>
              <a:latin typeface="微軟正黑體" pitchFamily="34" charset="-120"/>
              <a:ea typeface="微軟正黑體" pitchFamily="34" charset="-120"/>
            </a:endParaRPr>
          </a:p>
        </p:txBody>
      </p:sp>
      <p:sp>
        <p:nvSpPr>
          <p:cNvPr id="23" name="文字方塊 22"/>
          <p:cNvSpPr txBox="1"/>
          <p:nvPr/>
        </p:nvSpPr>
        <p:spPr>
          <a:xfrm>
            <a:off x="1907704" y="6023029"/>
            <a:ext cx="3168352" cy="646331"/>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新一代的硬碟連接介面，採用</a:t>
            </a:r>
            <a:r>
              <a:rPr lang="zh-TW" altLang="en-US" b="1" dirty="0" smtClean="0">
                <a:solidFill>
                  <a:srgbClr val="FF0066"/>
                </a:solidFill>
                <a:latin typeface="微軟正黑體" pitchFamily="34" charset="-120"/>
                <a:ea typeface="微軟正黑體" pitchFamily="34" charset="-120"/>
              </a:rPr>
              <a:t>序列式</a:t>
            </a:r>
            <a:r>
              <a:rPr lang="zh-TW" altLang="en-US" b="1" dirty="0" smtClean="0">
                <a:solidFill>
                  <a:schemeClr val="tx1">
                    <a:lumMod val="75000"/>
                    <a:lumOff val="25000"/>
                  </a:schemeClr>
                </a:solidFill>
                <a:latin typeface="微軟正黑體" pitchFamily="34" charset="-120"/>
                <a:ea typeface="微軟正黑體" pitchFamily="34" charset="-120"/>
              </a:rPr>
              <a:t>資料傳輸。</a:t>
            </a:r>
            <a:endParaRPr lang="zh-TW" altLang="en-US" b="1" dirty="0">
              <a:solidFill>
                <a:schemeClr val="tx1">
                  <a:lumMod val="75000"/>
                  <a:lumOff val="25000"/>
                </a:schemeClr>
              </a:solidFill>
              <a:latin typeface="微軟正黑體" pitchFamily="34" charset="-120"/>
              <a:ea typeface="微軟正黑體" pitchFamily="34" charset="-120"/>
            </a:endParaRPr>
          </a:p>
        </p:txBody>
      </p:sp>
      <p:pic>
        <p:nvPicPr>
          <p:cNvPr id="24" name="Picture 2" descr="C:\Users\Bill\Desktop\70-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9632" y="4221088"/>
            <a:ext cx="2481072" cy="1773936"/>
          </a:xfrm>
          <a:prstGeom prst="rect">
            <a:avLst/>
          </a:prstGeom>
          <a:noFill/>
        </p:spPr>
      </p:pic>
      <p:sp>
        <p:nvSpPr>
          <p:cNvPr id="25" name="圓角矩形 24"/>
          <p:cNvSpPr/>
          <p:nvPr/>
        </p:nvSpPr>
        <p:spPr>
          <a:xfrm>
            <a:off x="7740352" y="2924944"/>
            <a:ext cx="792088" cy="57606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p:cNvSpPr txBox="1"/>
          <p:nvPr/>
        </p:nvSpPr>
        <p:spPr>
          <a:xfrm>
            <a:off x="539552" y="1907540"/>
            <a:ext cx="4248472" cy="369332"/>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負責硬體裝置的辨識測試和初始化工作。</a:t>
            </a:r>
            <a:endParaRPr lang="zh-TW" altLang="en-US" b="1" dirty="0">
              <a:solidFill>
                <a:schemeClr val="tx1">
                  <a:lumMod val="75000"/>
                  <a:lumOff val="25000"/>
                </a:schemeClr>
              </a:solidFill>
              <a:latin typeface="微軟正黑體" pitchFamily="34" charset="-120"/>
              <a:ea typeface="微軟正黑體" pitchFamily="34" charset="-120"/>
            </a:endParaRPr>
          </a:p>
        </p:txBody>
      </p:sp>
      <p:cxnSp>
        <p:nvCxnSpPr>
          <p:cNvPr id="27" name="圖案 26"/>
          <p:cNvCxnSpPr>
            <a:endCxn id="12" idx="0"/>
          </p:cNvCxnSpPr>
          <p:nvPr/>
        </p:nvCxnSpPr>
        <p:spPr>
          <a:xfrm>
            <a:off x="4788024" y="2924944"/>
            <a:ext cx="1728192" cy="1008112"/>
          </a:xfrm>
          <a:prstGeom prst="bentConnector2">
            <a:avLst/>
          </a:prstGeom>
          <a:ln w="57150">
            <a:solidFill>
              <a:srgbClr val="FF0066"/>
            </a:solidFill>
            <a:tailEnd type="oval"/>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42527"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78</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191742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Right)">
                                      <p:cBhvr>
                                        <p:cTn id="7" dur="1000"/>
                                        <p:tgtEl>
                                          <p:spTgt spid="25"/>
                                        </p:tgtEl>
                                      </p:cBhvr>
                                    </p:animEffect>
                                  </p:childTnLst>
                                </p:cTn>
                              </p:par>
                            </p:childTnLst>
                          </p:cTn>
                        </p:par>
                        <p:par>
                          <p:cTn id="8" fill="hold">
                            <p:stCondLst>
                              <p:cond delay="1000"/>
                            </p:stCondLst>
                            <p:childTnLst>
                              <p:par>
                                <p:cTn id="9" presetID="18" presetClass="entr" presetSubtype="9"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upLeft)">
                                      <p:cBhvr>
                                        <p:cTn id="11" dur="1000"/>
                                        <p:tgtEl>
                                          <p:spTgt spid="1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childTnLst>
                                </p:cTn>
                              </p:par>
                            </p:childTnLst>
                          </p:cTn>
                        </p:par>
                        <p:par>
                          <p:cTn id="19" fill="hold">
                            <p:stCondLst>
                              <p:cond delay="3000"/>
                            </p:stCondLst>
                            <p:childTnLst>
                              <p:par>
                                <p:cTn id="20" presetID="18" presetClass="entr" presetSubtype="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Right)">
                                      <p:cBhvr>
                                        <p:cTn id="22" dur="1000"/>
                                        <p:tgtEl>
                                          <p:spTgt spid="12"/>
                                        </p:tgtEl>
                                      </p:cBhvr>
                                    </p:animEffect>
                                  </p:childTnLst>
                                </p:cTn>
                              </p:par>
                            </p:childTnLst>
                          </p:cTn>
                        </p:par>
                        <p:par>
                          <p:cTn id="23" fill="hold">
                            <p:stCondLst>
                              <p:cond delay="4000"/>
                            </p:stCondLst>
                            <p:childTnLst>
                              <p:par>
                                <p:cTn id="24" presetID="18" presetClass="entr" presetSubtype="9"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strips(upLeft)">
                                      <p:cBhvr>
                                        <p:cTn id="26" dur="1000"/>
                                        <p:tgtEl>
                                          <p:spTgt spid="27"/>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childTnLst>
                                </p:cTn>
                              </p:par>
                            </p:childTnLst>
                          </p:cTn>
                        </p:par>
                        <p:par>
                          <p:cTn id="34" fill="hold">
                            <p:stCondLst>
                              <p:cond delay="6000"/>
                            </p:stCondLst>
                            <p:childTnLst>
                              <p:par>
                                <p:cTn id="35" presetID="18" presetClass="entr" presetSubtype="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1000"/>
                                        <p:tgtEl>
                                          <p:spTgt spid="13"/>
                                        </p:tgtEl>
                                      </p:cBhvr>
                                    </p:animEffect>
                                  </p:childTnLst>
                                </p:cTn>
                              </p:par>
                            </p:childTnLst>
                          </p:cTn>
                        </p:par>
                        <p:par>
                          <p:cTn id="38" fill="hold">
                            <p:stCondLst>
                              <p:cond delay="7000"/>
                            </p:stCondLst>
                            <p:childTnLst>
                              <p:par>
                                <p:cTn id="39" presetID="2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1000"/>
                                        <p:tgtEl>
                                          <p:spTgt spid="15"/>
                                        </p:tgtEl>
                                      </p:cBhvr>
                                    </p:animEffect>
                                  </p:childTnLst>
                                </p:cTn>
                              </p:par>
                            </p:childTnLst>
                          </p:cTn>
                        </p:par>
                        <p:par>
                          <p:cTn id="42" fill="hold">
                            <p:stCondLst>
                              <p:cond delay="8000"/>
                            </p:stCondLst>
                            <p:childTnLst>
                              <p:par>
                                <p:cTn id="43" presetID="10"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p:bldP spid="20" grpId="0"/>
      <p:bldP spid="21" grpId="0"/>
      <p:bldP spid="22" grpId="0"/>
      <p:bldP spid="23" grpId="0"/>
      <p:bldP spid="25" grpId="0" animBg="1"/>
      <p:bldP spid="2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17" name="文字方塊 16"/>
          <p:cNvSpPr txBox="1"/>
          <p:nvPr/>
        </p:nvSpPr>
        <p:spPr>
          <a:xfrm>
            <a:off x="6299545"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內部構造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pic>
        <p:nvPicPr>
          <p:cNvPr id="22" name="Picture 3" descr="C:\Users\Bill\Desktop\7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90052"/>
            <a:ext cx="4271120" cy="5167948"/>
          </a:xfrm>
          <a:prstGeom prst="rect">
            <a:avLst/>
          </a:prstGeom>
          <a:noFill/>
        </p:spPr>
      </p:pic>
      <p:sp>
        <p:nvSpPr>
          <p:cNvPr id="23" name="圓角矩形 22"/>
          <p:cNvSpPr/>
          <p:nvPr/>
        </p:nvSpPr>
        <p:spPr>
          <a:xfrm>
            <a:off x="1115616" y="4221088"/>
            <a:ext cx="1944216" cy="1368152"/>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接點 23"/>
          <p:cNvCxnSpPr/>
          <p:nvPr/>
        </p:nvCxnSpPr>
        <p:spPr>
          <a:xfrm>
            <a:off x="4211960" y="2204864"/>
            <a:ext cx="432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179512" y="1700808"/>
            <a:ext cx="4032448" cy="108012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接點 25"/>
          <p:cNvCxnSpPr/>
          <p:nvPr/>
        </p:nvCxnSpPr>
        <p:spPr>
          <a:xfrm>
            <a:off x="3059832" y="4477182"/>
            <a:ext cx="1620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4716016" y="2020778"/>
            <a:ext cx="1356462"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I/O</a:t>
            </a:r>
            <a:r>
              <a:rPr lang="zh-TW" altLang="en-US" sz="2000" b="1" dirty="0" smtClean="0">
                <a:solidFill>
                  <a:srgbClr val="0070C0"/>
                </a:solidFill>
                <a:latin typeface="微軟正黑體" pitchFamily="34" charset="-120"/>
                <a:ea typeface="微軟正黑體" pitchFamily="34" charset="-120"/>
              </a:rPr>
              <a:t>連接埠</a:t>
            </a:r>
            <a:endParaRPr lang="zh-TW" altLang="en-US" sz="2000" b="1" dirty="0">
              <a:solidFill>
                <a:srgbClr val="0070C0"/>
              </a:solidFill>
              <a:latin typeface="微軟正黑體" pitchFamily="34" charset="-120"/>
              <a:ea typeface="微軟正黑體" pitchFamily="34" charset="-120"/>
            </a:endParaRPr>
          </a:p>
        </p:txBody>
      </p:sp>
      <p:sp>
        <p:nvSpPr>
          <p:cNvPr id="28" name="文字方塊 27"/>
          <p:cNvSpPr txBox="1"/>
          <p:nvPr/>
        </p:nvSpPr>
        <p:spPr>
          <a:xfrm>
            <a:off x="4716016" y="4293096"/>
            <a:ext cx="1223412"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CPU</a:t>
            </a:r>
            <a:r>
              <a:rPr lang="zh-TW" altLang="en-US" sz="2000" b="1" dirty="0" smtClean="0">
                <a:solidFill>
                  <a:srgbClr val="0070C0"/>
                </a:solidFill>
                <a:latin typeface="微軟正黑體" pitchFamily="34" charset="-120"/>
                <a:ea typeface="微軟正黑體" pitchFamily="34" charset="-120"/>
              </a:rPr>
              <a:t>插槽</a:t>
            </a:r>
            <a:endParaRPr lang="zh-TW" altLang="en-US" sz="2000" b="1" dirty="0">
              <a:solidFill>
                <a:srgbClr val="0070C0"/>
              </a:solidFill>
              <a:latin typeface="微軟正黑體" pitchFamily="34" charset="-120"/>
              <a:ea typeface="微軟正黑體" pitchFamily="34" charset="-120"/>
            </a:endParaRPr>
          </a:p>
        </p:txBody>
      </p:sp>
      <p:pic>
        <p:nvPicPr>
          <p:cNvPr id="29" name="Picture 2" descr="C:\Users\Bill\Desktop\71-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4722566"/>
            <a:ext cx="2395728" cy="1743456"/>
          </a:xfrm>
          <a:prstGeom prst="rect">
            <a:avLst/>
          </a:prstGeom>
          <a:noFill/>
        </p:spPr>
      </p:pic>
      <p:sp>
        <p:nvSpPr>
          <p:cNvPr id="30" name="文字方塊 2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79</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31" name="文字方塊 30"/>
          <p:cNvSpPr txBox="1"/>
          <p:nvPr/>
        </p:nvSpPr>
        <p:spPr>
          <a:xfrm>
            <a:off x="7215206" y="4943315"/>
            <a:ext cx="1714512" cy="1200329"/>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用來安裝微處理器，需配合該主機板所支援的微處理器。</a:t>
            </a:r>
            <a:endParaRPr lang="zh-TW" altLang="en-US" b="1" dirty="0">
              <a:solidFill>
                <a:schemeClr val="tx1">
                  <a:lumMod val="75000"/>
                  <a:lumOff val="25000"/>
                </a:schemeClr>
              </a:solidFill>
              <a:latin typeface="微軟正黑體" pitchFamily="34" charset="-120"/>
              <a:ea typeface="微軟正黑體" pitchFamily="34" charset="-120"/>
            </a:endParaRPr>
          </a:p>
        </p:txBody>
      </p:sp>
      <p:sp>
        <p:nvSpPr>
          <p:cNvPr id="32" name="文字方塊 31"/>
          <p:cNvSpPr txBox="1"/>
          <p:nvPr/>
        </p:nvSpPr>
        <p:spPr>
          <a:xfrm>
            <a:off x="4714876" y="2357430"/>
            <a:ext cx="4071966" cy="369332"/>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主機背面的許多連接埠。</a:t>
            </a:r>
            <a:endParaRPr lang="zh-TW" altLang="en-US"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152773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Right)">
                                      <p:cBhvr>
                                        <p:cTn id="7" dur="1000"/>
                                        <p:tgtEl>
                                          <p:spTgt spid="2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1000"/>
                                        <p:tgtEl>
                                          <p:spTgt spid="2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childTnLst>
                                </p:cTn>
                              </p:par>
                            </p:childTnLst>
                          </p:cTn>
                        </p:par>
                        <p:par>
                          <p:cTn id="19" fill="hold">
                            <p:stCondLst>
                              <p:cond delay="3000"/>
                            </p:stCondLst>
                            <p:childTnLst>
                              <p:par>
                                <p:cTn id="20" presetID="18" presetClass="entr" presetSubtype="6"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trips(downRight)">
                                      <p:cBhvr>
                                        <p:cTn id="22" dur="1000"/>
                                        <p:tgtEl>
                                          <p:spTgt spid="23"/>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1000"/>
                                        <p:tgtEl>
                                          <p:spTgt spid="26"/>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p:bldP spid="28" grpId="0"/>
      <p:bldP spid="31" grpId="0"/>
      <p:bldP spid="3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2-2.6</a:t>
            </a:r>
            <a:r>
              <a:rPr lang="zh-TW" altLang="en-US" dirty="0" smtClean="0"/>
              <a:t> 主機的外部與內部構造</a:t>
            </a:r>
            <a:endParaRPr lang="zh-TW" altLang="en-US" dirty="0"/>
          </a:p>
        </p:txBody>
      </p:sp>
      <p:sp>
        <p:nvSpPr>
          <p:cNvPr id="17" name="文字方塊 16"/>
          <p:cNvSpPr txBox="1"/>
          <p:nvPr/>
        </p:nvSpPr>
        <p:spPr>
          <a:xfrm>
            <a:off x="6299545" y="895633"/>
            <a:ext cx="141577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內部構造</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pic>
        <p:nvPicPr>
          <p:cNvPr id="5" name="Picture 3" descr="C:\Users\Bill\Desktop\7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40768"/>
            <a:ext cx="4271120" cy="4248472"/>
          </a:xfrm>
          <a:prstGeom prst="rect">
            <a:avLst/>
          </a:prstGeom>
          <a:noFill/>
        </p:spPr>
      </p:pic>
      <p:sp>
        <p:nvSpPr>
          <p:cNvPr id="6" name="圓角矩形 5"/>
          <p:cNvSpPr/>
          <p:nvPr/>
        </p:nvSpPr>
        <p:spPr>
          <a:xfrm>
            <a:off x="323528" y="5013176"/>
            <a:ext cx="1584176" cy="43204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p:nvSpPr>
        <p:spPr>
          <a:xfrm>
            <a:off x="179512" y="3645024"/>
            <a:ext cx="3816424" cy="122413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p:cNvCxnSpPr/>
          <p:nvPr/>
        </p:nvCxnSpPr>
        <p:spPr>
          <a:xfrm>
            <a:off x="3995936" y="3861048"/>
            <a:ext cx="1224000" cy="0"/>
          </a:xfrm>
          <a:prstGeom prst="line">
            <a:avLst/>
          </a:prstGeom>
          <a:ln w="57150">
            <a:solidFill>
              <a:srgbClr val="FF006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3340777" y="5549170"/>
            <a:ext cx="1951303"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ATX</a:t>
            </a:r>
            <a:r>
              <a:rPr lang="zh-TW" altLang="en-US" sz="2000" b="1" dirty="0" smtClean="0">
                <a:solidFill>
                  <a:srgbClr val="0070C0"/>
                </a:solidFill>
                <a:latin typeface="微軟正黑體" pitchFamily="34" charset="-120"/>
                <a:ea typeface="微軟正黑體" pitchFamily="34" charset="-120"/>
              </a:rPr>
              <a:t>電源線插槽</a:t>
            </a:r>
            <a:endParaRPr lang="zh-TW" altLang="en-US" sz="2000" b="1" dirty="0">
              <a:solidFill>
                <a:srgbClr val="0070C0"/>
              </a:solidFill>
              <a:latin typeface="微軟正黑體" pitchFamily="34" charset="-120"/>
              <a:ea typeface="微軟正黑體" pitchFamily="34" charset="-120"/>
            </a:endParaRPr>
          </a:p>
        </p:txBody>
      </p:sp>
      <p:sp>
        <p:nvSpPr>
          <p:cNvPr id="10" name="文字方塊 9"/>
          <p:cNvSpPr txBox="1"/>
          <p:nvPr/>
        </p:nvSpPr>
        <p:spPr>
          <a:xfrm>
            <a:off x="5220072" y="3676962"/>
            <a:ext cx="1505540" cy="400110"/>
          </a:xfrm>
          <a:prstGeom prst="rect">
            <a:avLst/>
          </a:prstGeom>
          <a:noFill/>
        </p:spPr>
        <p:txBody>
          <a:bodyPr wrap="none" rtlCol="0">
            <a:spAutoFit/>
          </a:bodyPr>
          <a:lstStyle/>
          <a:p>
            <a:r>
              <a:rPr lang="en-US" altLang="zh-TW" sz="2000" b="1" dirty="0" smtClean="0">
                <a:solidFill>
                  <a:srgbClr val="0070C0"/>
                </a:solidFill>
                <a:latin typeface="微軟正黑體" pitchFamily="34" charset="-120"/>
                <a:ea typeface="微軟正黑體" pitchFamily="34" charset="-120"/>
              </a:rPr>
              <a:t>DRAM</a:t>
            </a:r>
            <a:r>
              <a:rPr lang="zh-TW" altLang="en-US" sz="2000" b="1" dirty="0" smtClean="0">
                <a:solidFill>
                  <a:srgbClr val="0070C0"/>
                </a:solidFill>
                <a:latin typeface="微軟正黑體" pitchFamily="34" charset="-120"/>
                <a:ea typeface="微軟正黑體" pitchFamily="34" charset="-120"/>
              </a:rPr>
              <a:t>插槽</a:t>
            </a:r>
            <a:endParaRPr lang="zh-TW" altLang="en-US" sz="2000" b="1" dirty="0">
              <a:solidFill>
                <a:srgbClr val="0070C0"/>
              </a:solidFill>
              <a:latin typeface="微軟正黑體" pitchFamily="34" charset="-120"/>
              <a:ea typeface="微軟正黑體" pitchFamily="34" charset="-120"/>
            </a:endParaRPr>
          </a:p>
        </p:txBody>
      </p:sp>
      <p:cxnSp>
        <p:nvCxnSpPr>
          <p:cNvPr id="11" name="圖案 10"/>
          <p:cNvCxnSpPr>
            <a:stCxn id="9" idx="1"/>
            <a:endCxn id="6" idx="2"/>
          </p:cNvCxnSpPr>
          <p:nvPr/>
        </p:nvCxnSpPr>
        <p:spPr>
          <a:xfrm rot="10800000">
            <a:off x="1115617" y="5445225"/>
            <a:ext cx="2225161" cy="304001"/>
          </a:xfrm>
          <a:prstGeom prst="bentConnector2">
            <a:avLst/>
          </a:prstGeom>
          <a:ln w="57150">
            <a:solidFill>
              <a:srgbClr val="FF0066"/>
            </a:solidFill>
            <a:tailEnd type="oval"/>
          </a:ln>
        </p:spPr>
        <p:style>
          <a:lnRef idx="1">
            <a:schemeClr val="accent1"/>
          </a:lnRef>
          <a:fillRef idx="0">
            <a:schemeClr val="accent1"/>
          </a:fillRef>
          <a:effectRef idx="0">
            <a:schemeClr val="accent1"/>
          </a:effectRef>
          <a:fontRef idx="minor">
            <a:schemeClr val="tx1"/>
          </a:fontRef>
        </p:style>
      </p:cxnSp>
      <p:pic>
        <p:nvPicPr>
          <p:cNvPr id="12" name="Picture 2" descr="C:\Users\Bill\Desktop\71-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2136" y="4955240"/>
            <a:ext cx="2426208" cy="1786128"/>
          </a:xfrm>
          <a:prstGeom prst="rect">
            <a:avLst/>
          </a:prstGeom>
          <a:noFill/>
        </p:spPr>
      </p:pic>
      <p:pic>
        <p:nvPicPr>
          <p:cNvPr id="13" name="Picture 3" descr="C:\Users\Bill\Desktop\71-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48064" y="1844824"/>
            <a:ext cx="2602992" cy="1822704"/>
          </a:xfrm>
          <a:prstGeom prst="rect">
            <a:avLst/>
          </a:prstGeom>
          <a:noFill/>
        </p:spPr>
      </p:pic>
      <p:sp>
        <p:nvSpPr>
          <p:cNvPr id="14" name="文字方塊 13"/>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79</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6" name="文字方塊 15"/>
          <p:cNvSpPr txBox="1"/>
          <p:nvPr/>
        </p:nvSpPr>
        <p:spPr>
          <a:xfrm>
            <a:off x="5214942" y="3988362"/>
            <a:ext cx="3429024" cy="369332"/>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用來安裝</a:t>
            </a:r>
            <a:r>
              <a:rPr lang="en-US" altLang="zh-TW" b="1" dirty="0" smtClean="0">
                <a:solidFill>
                  <a:schemeClr val="tx1">
                    <a:lumMod val="75000"/>
                    <a:lumOff val="25000"/>
                  </a:schemeClr>
                </a:solidFill>
                <a:latin typeface="微軟正黑體" pitchFamily="34" charset="-120"/>
                <a:ea typeface="微軟正黑體" pitchFamily="34" charset="-120"/>
              </a:rPr>
              <a:t>DRAM</a:t>
            </a:r>
            <a:r>
              <a:rPr lang="zh-TW" altLang="en-US" b="1" dirty="0" smtClean="0">
                <a:solidFill>
                  <a:schemeClr val="tx1">
                    <a:lumMod val="75000"/>
                    <a:lumOff val="25000"/>
                  </a:schemeClr>
                </a:solidFill>
                <a:latin typeface="微軟正黑體" pitchFamily="34" charset="-120"/>
                <a:ea typeface="微軟正黑體" pitchFamily="34" charset="-120"/>
              </a:rPr>
              <a:t>模組。</a:t>
            </a:r>
            <a:endParaRPr lang="zh-TW" altLang="en-US" b="1" dirty="0">
              <a:solidFill>
                <a:schemeClr val="tx1">
                  <a:lumMod val="75000"/>
                  <a:lumOff val="25000"/>
                </a:schemeClr>
              </a:solidFill>
              <a:latin typeface="微軟正黑體" pitchFamily="34" charset="-120"/>
              <a:ea typeface="微軟正黑體" pitchFamily="34" charset="-120"/>
            </a:endParaRPr>
          </a:p>
        </p:txBody>
      </p:sp>
      <p:sp>
        <p:nvSpPr>
          <p:cNvPr id="18" name="文字方塊 17"/>
          <p:cNvSpPr txBox="1"/>
          <p:nvPr/>
        </p:nvSpPr>
        <p:spPr>
          <a:xfrm>
            <a:off x="2214546" y="5929330"/>
            <a:ext cx="3000396" cy="369332"/>
          </a:xfrm>
          <a:prstGeom prst="rect">
            <a:avLst/>
          </a:prstGeom>
          <a:noFill/>
        </p:spPr>
        <p:txBody>
          <a:bodyPr wrap="square" rtlCol="0">
            <a:spAutoFit/>
          </a:bodyPr>
          <a:lstStyle/>
          <a:p>
            <a:r>
              <a:rPr lang="zh-TW" altLang="en-US" b="1" dirty="0" smtClean="0">
                <a:solidFill>
                  <a:schemeClr val="tx1">
                    <a:lumMod val="75000"/>
                    <a:lumOff val="25000"/>
                  </a:schemeClr>
                </a:solidFill>
                <a:latin typeface="微軟正黑體" pitchFamily="34" charset="-120"/>
                <a:ea typeface="微軟正黑體" pitchFamily="34" charset="-120"/>
              </a:rPr>
              <a:t>連接電源供應器以獲得電力。</a:t>
            </a:r>
            <a:endParaRPr lang="zh-TW" altLang="en-US" b="1" dirty="0">
              <a:solidFill>
                <a:schemeClr val="tx1">
                  <a:lumMod val="75000"/>
                  <a:lumOff val="25000"/>
                </a:schemeClr>
              </a:solidFill>
              <a:latin typeface="微軟正黑體" pitchFamily="34" charset="-120"/>
              <a:ea typeface="微軟正黑體" pitchFamily="34" charset="-120"/>
            </a:endParaRPr>
          </a:p>
        </p:txBody>
      </p:sp>
      <p:grpSp>
        <p:nvGrpSpPr>
          <p:cNvPr id="24" name="群組 6"/>
          <p:cNvGrpSpPr/>
          <p:nvPr/>
        </p:nvGrpSpPr>
        <p:grpSpPr>
          <a:xfrm>
            <a:off x="0" y="6065913"/>
            <a:ext cx="5364006" cy="792087"/>
            <a:chOff x="251520" y="1757446"/>
            <a:chExt cx="5123284" cy="932613"/>
          </a:xfrm>
        </p:grpSpPr>
        <p:sp>
          <p:nvSpPr>
            <p:cNvPr id="25" name="矩形 7">
              <a:hlinkClick r:id="rId5"/>
            </p:cNvPr>
            <p:cNvSpPr/>
            <p:nvPr/>
          </p:nvSpPr>
          <p:spPr>
            <a:xfrm>
              <a:off x="629300" y="2096578"/>
              <a:ext cx="4470472"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a:t>
              </a:r>
              <a:r>
                <a:rPr lang="en-US" altLang="zh-TW" b="1" dirty="0" smtClean="0">
                  <a:latin typeface="微軟正黑體" pitchFamily="34" charset="-120"/>
                  <a:ea typeface="微軟正黑體" pitchFamily="34" charset="-120"/>
                </a:rPr>
                <a:t>3D</a:t>
              </a:r>
              <a:r>
                <a:rPr lang="zh-TW" altLang="en-US" b="1" dirty="0" smtClean="0">
                  <a:latin typeface="微軟正黑體" pitchFamily="34" charset="-120"/>
                  <a:ea typeface="微軟正黑體" pitchFamily="34" charset="-120"/>
                </a:rPr>
                <a:t>桌上型電腦主機（</a:t>
              </a:r>
              <a:r>
                <a:rPr lang="en-US" altLang="zh-TW" b="1" dirty="0" smtClean="0">
                  <a:latin typeface="微軟正黑體" pitchFamily="34" charset="-120"/>
                  <a:ea typeface="微軟正黑體" pitchFamily="34" charset="-120"/>
                </a:rPr>
                <a:t>1:40</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26" name="Picture 4" descr="C:\Documents and Settings\Chen\My Documents\1.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Documents and Settings\Chen\My Documents\2.pn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87118"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2773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par>
                          <p:cTn id="22" fill="hold">
                            <p:stCondLst>
                              <p:cond delay="3000"/>
                            </p:stCondLst>
                            <p:childTnLst>
                              <p:par>
                                <p:cTn id="23" presetID="18" presetClass="entr" presetSubtype="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trips(downRight)">
                                      <p:cBhvr>
                                        <p:cTn id="25" dur="1000"/>
                                        <p:tgtEl>
                                          <p:spTgt spid="6"/>
                                        </p:tgtEl>
                                      </p:cBhvr>
                                    </p:animEffect>
                                  </p:childTnLst>
                                </p:cTn>
                              </p:par>
                            </p:childTnLst>
                          </p:cTn>
                        </p:par>
                        <p:par>
                          <p:cTn id="26" fill="hold">
                            <p:stCondLst>
                              <p:cond delay="4000"/>
                            </p:stCondLst>
                            <p:childTnLst>
                              <p:par>
                                <p:cTn id="27" presetID="18" presetClass="entr" presetSubtype="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strips(downRight)">
                                      <p:cBhvr>
                                        <p:cTn id="29" dur="1000"/>
                                        <p:tgtEl>
                                          <p:spTgt spid="11"/>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2-1.2</a:t>
            </a:r>
            <a:r>
              <a:rPr lang="zh-TW" altLang="en-US" dirty="0" smtClean="0"/>
              <a:t> 電腦設備使用</a:t>
            </a:r>
            <a:endParaRPr lang="zh-TW" altLang="en-US" dirty="0"/>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使用電腦的</a:t>
            </a:r>
            <a:r>
              <a:rPr lang="zh-TW" altLang="en-US" b="1" dirty="0" smtClean="0">
                <a:solidFill>
                  <a:srgbClr val="0070C0"/>
                </a:solidFill>
              </a:rPr>
              <a:t>注意事項</a:t>
            </a:r>
            <a:endParaRPr lang="en-US" altLang="zh-TW" b="1" dirty="0" smtClean="0">
              <a:solidFill>
                <a:srgbClr val="0070C0"/>
              </a:solidFill>
            </a:endParaRPr>
          </a:p>
          <a:p>
            <a:pPr lvl="1">
              <a:spcBef>
                <a:spcPts val="1200"/>
              </a:spcBef>
            </a:pPr>
            <a:r>
              <a:rPr lang="zh-TW" altLang="en-US" dirty="0" smtClean="0"/>
              <a:t>更換</a:t>
            </a:r>
            <a:r>
              <a:rPr lang="zh-TW" altLang="en-US" dirty="0"/>
              <a:t>電腦零組件前，務必關閉</a:t>
            </a:r>
            <a:r>
              <a:rPr lang="zh-TW" altLang="en-US" dirty="0" smtClean="0"/>
              <a:t>電源。</a:t>
            </a:r>
            <a:endParaRPr lang="en-US" altLang="zh-TW" dirty="0" smtClean="0"/>
          </a:p>
          <a:p>
            <a:pPr lvl="1">
              <a:spcBef>
                <a:spcPts val="1200"/>
              </a:spcBef>
            </a:pPr>
            <a:endParaRPr lang="en-US" altLang="zh-TW" dirty="0" smtClean="0"/>
          </a:p>
          <a:p>
            <a:pPr lvl="1">
              <a:spcBef>
                <a:spcPts val="1200"/>
              </a:spcBef>
            </a:pPr>
            <a:r>
              <a:rPr lang="zh-TW" altLang="en-US" dirty="0" smtClean="0"/>
              <a:t>以</a:t>
            </a:r>
            <a:r>
              <a:rPr lang="zh-TW" altLang="en-US" dirty="0"/>
              <a:t>正常程序移除外接</a:t>
            </a:r>
            <a:r>
              <a:rPr lang="zh-TW" altLang="en-US" dirty="0" smtClean="0"/>
              <a:t>裝置。</a:t>
            </a:r>
            <a:endParaRPr lang="en-US" altLang="zh-TW" dirty="0" smtClean="0"/>
          </a:p>
          <a:p>
            <a:pPr lvl="1">
              <a:spcBef>
                <a:spcPts val="1200"/>
              </a:spcBef>
            </a:pPr>
            <a:endParaRPr lang="en-US" altLang="zh-TW" dirty="0" smtClean="0"/>
          </a:p>
          <a:p>
            <a:pPr lvl="1">
              <a:spcBef>
                <a:spcPts val="1200"/>
              </a:spcBef>
            </a:pPr>
            <a:r>
              <a:rPr lang="zh-TW" altLang="en-US" dirty="0" smtClean="0"/>
              <a:t>不要</a:t>
            </a:r>
            <a:r>
              <a:rPr lang="zh-TW" altLang="en-US" dirty="0"/>
              <a:t>在電腦旁邊</a:t>
            </a:r>
            <a:r>
              <a:rPr lang="zh-TW" altLang="en-US" dirty="0" smtClean="0"/>
              <a:t>進食。</a:t>
            </a:r>
            <a:endParaRPr lang="zh-TW" altLang="en-US" dirty="0">
              <a:solidFill>
                <a:schemeClr val="tx1"/>
              </a:solidFill>
            </a:endParaRPr>
          </a:p>
        </p:txBody>
      </p:sp>
      <p:sp>
        <p:nvSpPr>
          <p:cNvPr id="6" name="文字方塊 5"/>
          <p:cNvSpPr txBox="1"/>
          <p:nvPr/>
        </p:nvSpPr>
        <p:spPr>
          <a:xfrm>
            <a:off x="7215206" y="6381328"/>
            <a:ext cx="1838199"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43-44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2050" name="Picture 2"/>
          <p:cNvPicPr>
            <a:picLocks noChangeAspect="1" noChangeArrowheads="1"/>
          </p:cNvPicPr>
          <p:nvPr/>
        </p:nvPicPr>
        <p:blipFill>
          <a:blip r:embed="rId3" cstate="print"/>
          <a:srcRect/>
          <a:stretch>
            <a:fillRect/>
          </a:stretch>
        </p:blipFill>
        <p:spPr bwMode="auto">
          <a:xfrm>
            <a:off x="5633417" y="3284984"/>
            <a:ext cx="2466975" cy="18669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633417" y="3284984"/>
            <a:ext cx="2466975" cy="1866900"/>
          </a:xfrm>
          <a:prstGeom prst="rect">
            <a:avLst/>
          </a:prstGeom>
          <a:noFill/>
          <a:ln w="9525">
            <a:noFill/>
            <a:miter lim="800000"/>
            <a:headEnd/>
            <a:tailEnd/>
          </a:ln>
        </p:spPr>
      </p:pic>
      <p:sp>
        <p:nvSpPr>
          <p:cNvPr id="7" name="橢圓 6"/>
          <p:cNvSpPr/>
          <p:nvPr/>
        </p:nvSpPr>
        <p:spPr>
          <a:xfrm>
            <a:off x="6444208" y="3284984"/>
            <a:ext cx="1800200" cy="576064"/>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5633417" y="4005064"/>
            <a:ext cx="2448272" cy="504056"/>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72473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2000"/>
                                        <p:tgtEl>
                                          <p:spTgt spid="2051"/>
                                        </p:tgtEl>
                                      </p:cBhvr>
                                    </p:animEffect>
                                  </p:childTnLst>
                                </p:cTn>
                              </p:par>
                              <p:par>
                                <p:cTn id="12" presetID="10" presetClass="exit" presetSubtype="0" fill="hold" grpId="1" nodeType="withEffect">
                                  <p:stCondLst>
                                    <p:cond delay="0"/>
                                  </p:stCondLst>
                                  <p:childTnLst>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childTnLst>
                          </p:cTn>
                        </p:par>
                        <p:par>
                          <p:cTn id="15" fill="hold">
                            <p:stCondLst>
                              <p:cond delay="3000"/>
                            </p:stCondLst>
                            <p:childTnLst>
                              <p:par>
                                <p:cTn id="16" presetID="18" presetClass="entr" presetSubtype="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Right)">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2-1.2</a:t>
            </a:r>
            <a:r>
              <a:rPr lang="zh-TW" altLang="en-US" dirty="0" smtClean="0"/>
              <a:t> 電腦設備使用</a:t>
            </a:r>
            <a:endParaRPr lang="zh-TW" altLang="en-US" dirty="0"/>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簡易電腦</a:t>
            </a:r>
            <a:r>
              <a:rPr lang="zh-TW" altLang="en-US" b="1" dirty="0" smtClean="0">
                <a:solidFill>
                  <a:srgbClr val="0070C0"/>
                </a:solidFill>
              </a:rPr>
              <a:t>保養</a:t>
            </a:r>
            <a:endParaRPr lang="en-US" altLang="zh-TW" b="1" dirty="0" smtClean="0">
              <a:solidFill>
                <a:srgbClr val="0070C0"/>
              </a:solidFill>
            </a:endParaRPr>
          </a:p>
          <a:p>
            <a:pPr lvl="1">
              <a:spcBef>
                <a:spcPts val="1200"/>
              </a:spcBef>
            </a:pPr>
            <a:r>
              <a:rPr lang="zh-TW" altLang="en-US" b="1" dirty="0">
                <a:solidFill>
                  <a:srgbClr val="C00000"/>
                </a:solidFill>
              </a:rPr>
              <a:t>鍵盤的</a:t>
            </a:r>
            <a:r>
              <a:rPr lang="zh-TW" altLang="en-US" b="1" dirty="0" smtClean="0">
                <a:solidFill>
                  <a:srgbClr val="C00000"/>
                </a:solidFill>
              </a:rPr>
              <a:t>保養</a:t>
            </a:r>
            <a:endParaRPr lang="en-US" altLang="zh-TW" b="1" dirty="0" smtClean="0">
              <a:solidFill>
                <a:srgbClr val="C00000"/>
              </a:solidFill>
            </a:endParaRPr>
          </a:p>
          <a:p>
            <a:pPr lvl="2">
              <a:spcBef>
                <a:spcPts val="1200"/>
              </a:spcBef>
            </a:pPr>
            <a:r>
              <a:rPr lang="zh-TW" altLang="en-US" dirty="0" smtClean="0"/>
              <a:t>利用吸塵器清理，</a:t>
            </a:r>
            <a:r>
              <a:rPr lang="zh-TW" altLang="en-US" dirty="0"/>
              <a:t>或是將鍵盤反過來輕輕</a:t>
            </a:r>
            <a:r>
              <a:rPr lang="zh-TW" altLang="en-US" dirty="0" smtClean="0"/>
              <a:t>地拍打</a:t>
            </a:r>
            <a:r>
              <a:rPr lang="zh-TW" altLang="en-US" dirty="0"/>
              <a:t>，將雜物清</a:t>
            </a:r>
            <a:r>
              <a:rPr lang="zh-TW" altLang="en-US" dirty="0" smtClean="0"/>
              <a:t>出來。</a:t>
            </a:r>
            <a:endParaRPr lang="en-US" altLang="zh-TW" dirty="0" smtClean="0"/>
          </a:p>
          <a:p>
            <a:pPr lvl="2">
              <a:spcBef>
                <a:spcPts val="1200"/>
              </a:spcBef>
            </a:pPr>
            <a:r>
              <a:rPr lang="zh-TW" altLang="en-US" dirty="0" smtClean="0"/>
              <a:t>可以</a:t>
            </a:r>
            <a:r>
              <a:rPr lang="zh-TW" altLang="en-US" dirty="0"/>
              <a:t>用微濕的布來</a:t>
            </a:r>
            <a:r>
              <a:rPr lang="zh-TW" altLang="en-US" dirty="0" smtClean="0"/>
              <a:t>擦拭</a:t>
            </a:r>
            <a:r>
              <a:rPr lang="en-US" altLang="zh-TW" dirty="0" smtClean="0"/>
              <a:t/>
            </a:r>
            <a:br>
              <a:rPr lang="en-US" altLang="zh-TW" dirty="0" smtClean="0"/>
            </a:br>
            <a:r>
              <a:rPr lang="zh-TW" altLang="en-US" dirty="0" smtClean="0"/>
              <a:t>鍵盤外表。</a:t>
            </a:r>
            <a:endParaRPr lang="en-US" altLang="zh-TW" dirty="0" smtClean="0"/>
          </a:p>
        </p:txBody>
      </p:sp>
      <p:sp>
        <p:nvSpPr>
          <p:cNvPr id="18" name="文字方塊 1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5" name="Picture 2"/>
          <p:cNvPicPr>
            <a:picLocks noChangeAspect="1" noChangeArrowheads="1"/>
          </p:cNvPicPr>
          <p:nvPr/>
        </p:nvPicPr>
        <p:blipFill>
          <a:blip r:embed="rId3" cstate="print"/>
          <a:stretch>
            <a:fillRect/>
          </a:stretch>
        </p:blipFill>
        <p:spPr bwMode="auto">
          <a:xfrm>
            <a:off x="5000628" y="3643314"/>
            <a:ext cx="3790474" cy="27146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圓角矩形圖說文字 5"/>
          <p:cNvSpPr/>
          <p:nvPr/>
        </p:nvSpPr>
        <p:spPr>
          <a:xfrm>
            <a:off x="2843808" y="5445224"/>
            <a:ext cx="2083812" cy="792087"/>
          </a:xfrm>
          <a:prstGeom prst="wedgeRoundRectCallout">
            <a:avLst>
              <a:gd name="adj1" fmla="val 63040"/>
              <a:gd name="adj2" fmla="val -46407"/>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smtClean="0">
                <a:latin typeface="微軟正黑體" pitchFamily="34" charset="-120"/>
                <a:ea typeface="微軟正黑體" pitchFamily="34" charset="-120"/>
              </a:rPr>
              <a:t>使用小型吸塵器清理鍵盤</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885083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課外補充</a:t>
            </a:r>
            <a:endParaRPr lang="zh-TW" altLang="en-US" dirty="0"/>
          </a:p>
        </p:txBody>
      </p:sp>
      <p:sp>
        <p:nvSpPr>
          <p:cNvPr id="4" name="內容版面配置區 3"/>
          <p:cNvSpPr>
            <a:spLocks noGrp="1"/>
          </p:cNvSpPr>
          <p:nvPr>
            <p:ph idx="1"/>
          </p:nvPr>
        </p:nvSpPr>
        <p:spPr/>
        <p:txBody>
          <a:bodyPr/>
          <a:lstStyle/>
          <a:p>
            <a:r>
              <a:rPr lang="zh-TW" altLang="en-US" b="1" dirty="0" smtClean="0">
                <a:solidFill>
                  <a:srgbClr val="0070C0"/>
                </a:solidFill>
              </a:rPr>
              <a:t>鍵盤汙垢</a:t>
            </a:r>
            <a:endParaRPr lang="en-US" altLang="zh-TW" b="1" dirty="0" smtClean="0">
              <a:solidFill>
                <a:srgbClr val="0070C0"/>
              </a:solidFill>
            </a:endParaRPr>
          </a:p>
          <a:p>
            <a:pPr lvl="1"/>
            <a:r>
              <a:rPr lang="zh-TW" altLang="en-US" dirty="0" smtClean="0"/>
              <a:t>電腦鍵盤會因手汗和灰塵，以每個月</a:t>
            </a:r>
            <a:r>
              <a:rPr lang="en-US" altLang="zh-TW" dirty="0" smtClean="0"/>
              <a:t>2</a:t>
            </a:r>
            <a:r>
              <a:rPr lang="zh-TW" altLang="en-US" dirty="0" smtClean="0"/>
              <a:t>公克的速度累積污垢。</a:t>
            </a:r>
            <a:endParaRPr lang="en-US" altLang="zh-TW" dirty="0" smtClean="0"/>
          </a:p>
          <a:p>
            <a:pPr lvl="2"/>
            <a:r>
              <a:rPr lang="zh-TW" altLang="en-US" dirty="0" smtClean="0">
                <a:solidFill>
                  <a:schemeClr val="tx1">
                    <a:lumMod val="50000"/>
                    <a:lumOff val="50000"/>
                  </a:schemeClr>
                </a:solidFill>
              </a:rPr>
              <a:t>若全球約有</a:t>
            </a:r>
            <a:r>
              <a:rPr lang="en-US" altLang="zh-TW" dirty="0" smtClean="0">
                <a:solidFill>
                  <a:schemeClr val="tx1">
                    <a:lumMod val="50000"/>
                    <a:lumOff val="50000"/>
                  </a:schemeClr>
                </a:solidFill>
              </a:rPr>
              <a:t>6</a:t>
            </a:r>
            <a:r>
              <a:rPr lang="zh-TW" altLang="en-US" dirty="0" smtClean="0">
                <a:solidFill>
                  <a:schemeClr val="tx1">
                    <a:lumMod val="50000"/>
                    <a:lumOff val="50000"/>
                  </a:schemeClr>
                </a:solidFill>
              </a:rPr>
              <a:t>億個鍵盤，每年污垢的總量約有</a:t>
            </a:r>
            <a:r>
              <a:rPr lang="en-US" altLang="zh-TW" dirty="0" smtClean="0">
                <a:solidFill>
                  <a:schemeClr val="tx1">
                    <a:lumMod val="50000"/>
                    <a:lumOff val="50000"/>
                  </a:schemeClr>
                </a:solidFill>
              </a:rPr>
              <a:t>3750</a:t>
            </a:r>
            <a:r>
              <a:rPr lang="zh-TW" altLang="en-US" dirty="0" smtClean="0">
                <a:solidFill>
                  <a:schemeClr val="tx1">
                    <a:lumMod val="50000"/>
                    <a:lumOff val="50000"/>
                  </a:schemeClr>
                </a:solidFill>
              </a:rPr>
              <a:t>萬磅重。</a:t>
            </a:r>
            <a:endParaRPr lang="zh-TW" altLang="en-US" dirty="0">
              <a:solidFill>
                <a:schemeClr val="tx1">
                  <a:lumMod val="50000"/>
                  <a:lumOff val="50000"/>
                </a:schemeClr>
              </a:solidFill>
            </a:endParaRPr>
          </a:p>
        </p:txBody>
      </p:sp>
      <p:sp>
        <p:nvSpPr>
          <p:cNvPr id="5" name="文字方塊 4"/>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44</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2-1.2</a:t>
            </a:r>
            <a:r>
              <a:rPr lang="zh-TW" altLang="en-US" dirty="0" smtClean="0"/>
              <a:t> 電腦設備使用</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smtClean="0">
                <a:solidFill>
                  <a:srgbClr val="C00000"/>
                </a:solidFill>
              </a:rPr>
              <a:t>螢幕保養</a:t>
            </a:r>
            <a:endParaRPr lang="en-US" altLang="zh-TW" b="1" dirty="0" smtClean="0">
              <a:solidFill>
                <a:srgbClr val="C00000"/>
              </a:solidFill>
            </a:endParaRPr>
          </a:p>
          <a:p>
            <a:pPr lvl="2">
              <a:spcBef>
                <a:spcPts val="1200"/>
              </a:spcBef>
            </a:pPr>
            <a:r>
              <a:rPr lang="zh-TW" altLang="en-US" dirty="0"/>
              <a:t>定期利用拭鏡紙或眼鏡布</a:t>
            </a:r>
            <a:r>
              <a:rPr lang="zh-TW" altLang="en-US" dirty="0" smtClean="0"/>
              <a:t>輕輕</a:t>
            </a:r>
            <a:r>
              <a:rPr lang="zh-TW" altLang="en-US" dirty="0"/>
              <a:t>擦拭螢幕</a:t>
            </a:r>
            <a:r>
              <a:rPr lang="zh-TW" altLang="en-US" dirty="0" smtClean="0"/>
              <a:t>表面。</a:t>
            </a:r>
            <a:endParaRPr lang="en-US" altLang="zh-TW" dirty="0" smtClean="0"/>
          </a:p>
          <a:p>
            <a:pPr lvl="2">
              <a:spcBef>
                <a:spcPts val="1200"/>
              </a:spcBef>
            </a:pPr>
            <a:r>
              <a:rPr lang="zh-TW" altLang="en-US" dirty="0" smtClean="0"/>
              <a:t>在</a:t>
            </a:r>
            <a:r>
              <a:rPr lang="zh-TW" altLang="en-US" dirty="0"/>
              <a:t>不使用電腦時可以防塵套覆蓋</a:t>
            </a:r>
            <a:r>
              <a:rPr lang="zh-TW" altLang="en-US" dirty="0" smtClean="0"/>
              <a:t>螢幕。</a:t>
            </a:r>
          </a:p>
        </p:txBody>
      </p:sp>
      <p:sp>
        <p:nvSpPr>
          <p:cNvPr id="18" name="文字方塊 1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5" name="文字方塊 4"/>
          <p:cNvSpPr txBox="1"/>
          <p:nvPr/>
        </p:nvSpPr>
        <p:spPr>
          <a:xfrm>
            <a:off x="5683951"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簡易電腦保養</a:t>
            </a:r>
            <a:endParaRPr lang="zh-TW" altLang="en-US" sz="2400" dirty="0">
              <a:solidFill>
                <a:schemeClr val="accent1">
                  <a:lumMod val="20000"/>
                  <a:lumOff val="80000"/>
                </a:schemeClr>
              </a:solidFill>
              <a:latin typeface="微軟正黑體" pitchFamily="34" charset="-120"/>
              <a:ea typeface="微軟正黑體" pitchFamily="34" charset="-120"/>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0032" y="3356992"/>
            <a:ext cx="3982222" cy="2880000"/>
          </a:xfrm>
          <a:prstGeom prst="rect">
            <a:avLst/>
          </a:prstGeom>
          <a:ln>
            <a:noFill/>
          </a:ln>
          <a:effectLst>
            <a:softEdge rad="112500"/>
          </a:effectLst>
        </p:spPr>
      </p:pic>
    </p:spTree>
    <p:extLst>
      <p:ext uri="{BB962C8B-B14F-4D97-AF65-F5344CB8AC3E}">
        <p14:creationId xmlns:p14="http://schemas.microsoft.com/office/powerpoint/2010/main" val="3885083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2-1.2</a:t>
            </a:r>
            <a:r>
              <a:rPr lang="zh-TW" altLang="en-US" dirty="0" smtClean="0"/>
              <a:t> 電腦設備使用</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smtClean="0">
                <a:solidFill>
                  <a:srgbClr val="C00000"/>
                </a:solidFill>
              </a:rPr>
              <a:t>保持主機通風</a:t>
            </a:r>
            <a:endParaRPr lang="en-US" altLang="zh-TW" b="1" dirty="0" smtClean="0">
              <a:solidFill>
                <a:srgbClr val="C00000"/>
              </a:solidFill>
            </a:endParaRPr>
          </a:p>
          <a:p>
            <a:pPr lvl="2">
              <a:spcBef>
                <a:spcPts val="1200"/>
              </a:spcBef>
            </a:pPr>
            <a:r>
              <a:rPr lang="zh-TW" altLang="en-US" dirty="0" smtClean="0"/>
              <a:t>當電腦的執行速度愈快，容易產生高溫，應注意主機是否通風，若有需要可在機殼上加裝風扇加強散熱。</a:t>
            </a:r>
          </a:p>
        </p:txBody>
      </p:sp>
      <p:sp>
        <p:nvSpPr>
          <p:cNvPr id="18" name="文字方塊 1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5" name="文字方塊 4"/>
          <p:cNvSpPr txBox="1"/>
          <p:nvPr/>
        </p:nvSpPr>
        <p:spPr>
          <a:xfrm>
            <a:off x="5683951"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簡易電腦保養</a:t>
            </a:r>
            <a:endParaRPr lang="zh-TW" altLang="en-US" sz="2400" dirty="0">
              <a:solidFill>
                <a:schemeClr val="accent1">
                  <a:lumMod val="20000"/>
                  <a:lumOff val="80000"/>
                </a:schemeClr>
              </a:solidFill>
              <a:latin typeface="微軟正黑體" pitchFamily="34" charset="-120"/>
              <a:ea typeface="微軟正黑體" pitchFamily="34" charset="-120"/>
            </a:endParaRPr>
          </a:p>
        </p:txBody>
      </p:sp>
      <p:pic>
        <p:nvPicPr>
          <p:cNvPr id="5122" name="Picture 2" descr="http://www.armygroup.com.tw/shop/images/201004/goods_img/4075_G_1272359690894.jpg"/>
          <p:cNvPicPr>
            <a:picLocks noChangeAspect="1" noChangeArrowheads="1"/>
          </p:cNvPicPr>
          <p:nvPr/>
        </p:nvPicPr>
        <p:blipFill>
          <a:blip r:embed="rId3" cstate="print"/>
          <a:srcRect/>
          <a:stretch>
            <a:fillRect/>
          </a:stretch>
        </p:blipFill>
        <p:spPr bwMode="auto">
          <a:xfrm>
            <a:off x="5436096" y="3645023"/>
            <a:ext cx="3048000" cy="2295526"/>
          </a:xfrm>
          <a:prstGeom prst="rect">
            <a:avLst/>
          </a:prstGeom>
          <a:noFill/>
        </p:spPr>
      </p:pic>
      <p:sp>
        <p:nvSpPr>
          <p:cNvPr id="8" name="文字方塊 7"/>
          <p:cNvSpPr txBox="1"/>
          <p:nvPr/>
        </p:nvSpPr>
        <p:spPr>
          <a:xfrm>
            <a:off x="5868144" y="5877272"/>
            <a:ext cx="2160240" cy="246221"/>
          </a:xfrm>
          <a:prstGeom prst="rect">
            <a:avLst/>
          </a:prstGeom>
          <a:noFill/>
        </p:spPr>
        <p:txBody>
          <a:bodyPr wrap="square" rtlCol="0">
            <a:spAutoFit/>
          </a:bodyPr>
          <a:lstStyle/>
          <a:p>
            <a:pPr algn="ctr"/>
            <a:r>
              <a:rPr lang="en-US" altLang="zh-TW" sz="1000" dirty="0" smtClean="0">
                <a:latin typeface="微軟正黑體" pitchFamily="34" charset="-120"/>
                <a:ea typeface="微軟正黑體" pitchFamily="34" charset="-120"/>
              </a:rPr>
              <a:t>【</a:t>
            </a:r>
            <a:r>
              <a:rPr lang="zh-TW" altLang="en-US" sz="1000" dirty="0" smtClean="0">
                <a:latin typeface="微軟正黑體" pitchFamily="34" charset="-120"/>
                <a:ea typeface="微軟正黑體" pitchFamily="34" charset="-120"/>
                <a:hlinkClick r:id="rId4"/>
              </a:rPr>
              <a:t>圖片來源</a:t>
            </a:r>
            <a:r>
              <a:rPr lang="en-US" altLang="zh-TW" sz="1000" dirty="0" smtClean="0">
                <a:latin typeface="微軟正黑體" pitchFamily="34" charset="-120"/>
                <a:ea typeface="微軟正黑體" pitchFamily="34" charset="-120"/>
              </a:rPr>
              <a:t>】</a:t>
            </a:r>
            <a:endParaRPr lang="zh-TW" altLang="en-US" sz="1000" dirty="0">
              <a:latin typeface="微軟正黑體" pitchFamily="34" charset="-120"/>
              <a:ea typeface="微軟正黑體" pitchFamily="34" charset="-120"/>
            </a:endParaRPr>
          </a:p>
        </p:txBody>
      </p:sp>
    </p:spTree>
    <p:extLst>
      <p:ext uri="{BB962C8B-B14F-4D97-AF65-F5344CB8AC3E}">
        <p14:creationId xmlns:p14="http://schemas.microsoft.com/office/powerpoint/2010/main" val="3885083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課外補充</a:t>
            </a:r>
            <a:endParaRPr lang="zh-TW" altLang="en-US" dirty="0"/>
          </a:p>
        </p:txBody>
      </p:sp>
      <p:sp>
        <p:nvSpPr>
          <p:cNvPr id="4" name="內容版面配置區 3"/>
          <p:cNvSpPr>
            <a:spLocks noGrp="1"/>
          </p:cNvSpPr>
          <p:nvPr>
            <p:ph idx="1"/>
          </p:nvPr>
        </p:nvSpPr>
        <p:spPr/>
        <p:txBody>
          <a:bodyPr/>
          <a:lstStyle/>
          <a:p>
            <a:pPr>
              <a:spcBef>
                <a:spcPts val="1200"/>
              </a:spcBef>
            </a:pPr>
            <a:r>
              <a:rPr lang="zh-TW" altLang="en-US" b="1" dirty="0" smtClean="0">
                <a:solidFill>
                  <a:srgbClr val="0070C0"/>
                </a:solidFill>
              </a:rPr>
              <a:t>光碟片的保養</a:t>
            </a:r>
            <a:endParaRPr lang="en-US" altLang="zh-TW" b="1" dirty="0" smtClean="0">
              <a:solidFill>
                <a:srgbClr val="0070C0"/>
              </a:solidFill>
            </a:endParaRPr>
          </a:p>
          <a:p>
            <a:pPr lvl="1">
              <a:spcBef>
                <a:spcPts val="1200"/>
              </a:spcBef>
            </a:pPr>
            <a:r>
              <a:rPr lang="zh-TW" altLang="en-US" dirty="0" smtClean="0"/>
              <a:t>光碟不使用時將其置放於光碟盒或光碟棉套中。</a:t>
            </a:r>
            <a:endParaRPr lang="en-US" altLang="zh-TW" dirty="0" smtClean="0"/>
          </a:p>
          <a:p>
            <a:pPr lvl="1">
              <a:spcBef>
                <a:spcPts val="1200"/>
              </a:spcBef>
            </a:pPr>
            <a:r>
              <a:rPr lang="zh-TW" altLang="en-US" dirty="0" smtClean="0"/>
              <a:t>遠離陽光、高溫和潮溼的環境。</a:t>
            </a:r>
            <a:endParaRPr lang="en-US" altLang="zh-TW" dirty="0" smtClean="0"/>
          </a:p>
          <a:p>
            <a:pPr lvl="1">
              <a:spcBef>
                <a:spcPts val="1200"/>
              </a:spcBef>
            </a:pPr>
            <a:r>
              <a:rPr lang="zh-TW" altLang="en-US" dirty="0" smtClean="0"/>
              <a:t>擦拭光碟片表面不可以使用帶有棉絮的布料或面紙，應使用光碟拭污布或光碟擦拭專用濕巾。</a:t>
            </a:r>
            <a:endParaRPr lang="zh-TW" altLang="en-US" dirty="0">
              <a:solidFill>
                <a:schemeClr val="tx1">
                  <a:lumMod val="50000"/>
                  <a:lumOff val="50000"/>
                </a:schemeClr>
              </a:solidFill>
            </a:endParaRPr>
          </a:p>
        </p:txBody>
      </p:sp>
      <p:sp>
        <p:nvSpPr>
          <p:cNvPr id="5" name="文字方塊 4"/>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44</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356896" y="3896886"/>
            <a:ext cx="4643996" cy="2484442"/>
          </a:xfrm>
          <a:prstGeom prst="rect">
            <a:avLst/>
          </a:prstGeom>
          <a:ln>
            <a:noFill/>
          </a:ln>
          <a:effectLst>
            <a:softEdge rad="112500"/>
          </a:effectLst>
        </p:spPr>
      </p:pic>
      <p:sp>
        <p:nvSpPr>
          <p:cNvPr id="2" name="標題 1"/>
          <p:cNvSpPr>
            <a:spLocks noGrp="1"/>
          </p:cNvSpPr>
          <p:nvPr>
            <p:ph type="title"/>
          </p:nvPr>
        </p:nvSpPr>
        <p:spPr>
          <a:prstGeom prst="rect">
            <a:avLst/>
          </a:prstGeom>
        </p:spPr>
        <p:txBody>
          <a:bodyPr/>
          <a:lstStyle/>
          <a:p>
            <a:r>
              <a:rPr lang="en-US" altLang="zh-TW" dirty="0" smtClean="0"/>
              <a:t>2-1.2</a:t>
            </a:r>
            <a:r>
              <a:rPr lang="zh-TW" altLang="en-US" dirty="0" smtClean="0"/>
              <a:t> 電腦設備使用</a:t>
            </a:r>
            <a:endParaRPr lang="zh-TW" altLang="en-US" dirty="0"/>
          </a:p>
        </p:txBody>
      </p:sp>
      <p:sp>
        <p:nvSpPr>
          <p:cNvPr id="3" name="內容版面配置區 2"/>
          <p:cNvSpPr>
            <a:spLocks noGrp="1"/>
          </p:cNvSpPr>
          <p:nvPr>
            <p:ph idx="1"/>
          </p:nvPr>
        </p:nvSpPr>
        <p:spPr>
          <a:xfrm>
            <a:off x="228600" y="1300256"/>
            <a:ext cx="8686800" cy="4876800"/>
          </a:xfrm>
          <a:prstGeom prst="rect">
            <a:avLst/>
          </a:prstGeom>
        </p:spPr>
        <p:txBody>
          <a:bodyPr>
            <a:normAutofit/>
          </a:bodyPr>
          <a:lstStyle/>
          <a:p>
            <a:pPr>
              <a:spcBef>
                <a:spcPts val="1200"/>
              </a:spcBef>
            </a:pPr>
            <a:r>
              <a:rPr lang="zh-TW" altLang="en-US" b="1" dirty="0">
                <a:solidFill>
                  <a:srgbClr val="0070C0"/>
                </a:solidFill>
              </a:rPr>
              <a:t>電腦的廢棄</a:t>
            </a:r>
            <a:r>
              <a:rPr lang="zh-TW" altLang="en-US" b="1" dirty="0" smtClean="0">
                <a:solidFill>
                  <a:srgbClr val="0070C0"/>
                </a:solidFill>
              </a:rPr>
              <a:t>處理</a:t>
            </a:r>
            <a:endParaRPr lang="en-US" altLang="zh-TW" b="1" dirty="0" smtClean="0">
              <a:solidFill>
                <a:srgbClr val="0070C0"/>
              </a:solidFill>
            </a:endParaRPr>
          </a:p>
          <a:p>
            <a:pPr lvl="1">
              <a:spcBef>
                <a:spcPts val="1200"/>
              </a:spcBef>
            </a:pPr>
            <a:r>
              <a:rPr lang="zh-TW" altLang="en-US" dirty="0"/>
              <a:t>丟棄不要的電腦設備，必須交由</a:t>
            </a:r>
            <a:r>
              <a:rPr lang="zh-TW" altLang="en-US" dirty="0" smtClean="0">
                <a:solidFill>
                  <a:srgbClr val="FF0000"/>
                </a:solidFill>
              </a:rPr>
              <a:t>資源回收車</a:t>
            </a:r>
            <a:r>
              <a:rPr lang="zh-TW" altLang="en-US" dirty="0"/>
              <a:t>或</a:t>
            </a:r>
            <a:r>
              <a:rPr lang="zh-TW" altLang="en-US" dirty="0">
                <a:solidFill>
                  <a:srgbClr val="FF0000"/>
                </a:solidFill>
              </a:rPr>
              <a:t>民間的資源回收</a:t>
            </a:r>
            <a:r>
              <a:rPr lang="zh-TW" altLang="en-US" dirty="0" smtClean="0">
                <a:solidFill>
                  <a:srgbClr val="FF0000"/>
                </a:solidFill>
              </a:rPr>
              <a:t>單位</a:t>
            </a:r>
            <a:r>
              <a:rPr lang="zh-TW" altLang="en-US" dirty="0" smtClean="0"/>
              <a:t>。</a:t>
            </a:r>
            <a:endParaRPr lang="en-US" altLang="zh-TW" dirty="0" smtClean="0"/>
          </a:p>
          <a:p>
            <a:pPr lvl="1">
              <a:spcBef>
                <a:spcPts val="1200"/>
              </a:spcBef>
            </a:pPr>
            <a:r>
              <a:rPr lang="zh-TW" altLang="en-US" dirty="0"/>
              <a:t>透過民間單位將可用的舊電腦轉贈</a:t>
            </a:r>
            <a:r>
              <a:rPr lang="zh-TW" altLang="en-US" dirty="0" smtClean="0"/>
              <a:t>給國內</a:t>
            </a:r>
            <a:r>
              <a:rPr lang="zh-TW" altLang="en-US" dirty="0"/>
              <a:t>偏遠地區的學童以及弱勢團體</a:t>
            </a:r>
            <a:r>
              <a:rPr lang="zh-TW" altLang="en-US" dirty="0" smtClean="0"/>
              <a:t>使用。</a:t>
            </a:r>
            <a:endParaRPr lang="zh-TW" altLang="en-US" dirty="0">
              <a:solidFill>
                <a:schemeClr val="tx1"/>
              </a:solidFill>
            </a:endParaRPr>
          </a:p>
        </p:txBody>
      </p:sp>
      <p:sp>
        <p:nvSpPr>
          <p:cNvPr id="18" name="文字方塊 17"/>
          <p:cNvSpPr txBox="1"/>
          <p:nvPr/>
        </p:nvSpPr>
        <p:spPr>
          <a:xfrm>
            <a:off x="7286644" y="6381328"/>
            <a:ext cx="1766761"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44-45</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11" name="群組 6"/>
          <p:cNvGrpSpPr/>
          <p:nvPr/>
        </p:nvGrpSpPr>
        <p:grpSpPr>
          <a:xfrm>
            <a:off x="0" y="6065913"/>
            <a:ext cx="5075975" cy="792087"/>
            <a:chOff x="251520" y="1757446"/>
            <a:chExt cx="4848170" cy="932613"/>
          </a:xfrm>
        </p:grpSpPr>
        <p:sp>
          <p:nvSpPr>
            <p:cNvPr id="12" name="矩形 7">
              <a:hlinkClick r:id="rId4"/>
            </p:cNvPr>
            <p:cNvSpPr/>
            <p:nvPr/>
          </p:nvSpPr>
          <p:spPr>
            <a:xfrm>
              <a:off x="629304" y="2096578"/>
              <a:ext cx="4195358"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影片充電站：廢電腦的旅行 （</a:t>
              </a:r>
              <a:r>
                <a:rPr lang="en-US" altLang="zh-TW" b="1" dirty="0" smtClean="0">
                  <a:latin typeface="微軟正黑體" pitchFamily="34" charset="-120"/>
                  <a:ea typeface="微軟正黑體" pitchFamily="34" charset="-120"/>
                </a:rPr>
                <a:t>11:09</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3"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12004"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4907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smtClean="0"/>
              <a:t>2. </a:t>
            </a:r>
            <a:r>
              <a:rPr lang="zh-TW" altLang="en-US" smtClean="0"/>
              <a:t>電腦硬體</a:t>
            </a:r>
            <a:endParaRPr lang="zh-TW" altLang="en-US" dirty="0"/>
          </a:p>
        </p:txBody>
      </p:sp>
      <p:sp>
        <p:nvSpPr>
          <p:cNvPr id="3" name="內容版面配置區 2"/>
          <p:cNvSpPr>
            <a:spLocks noGrp="1"/>
          </p:cNvSpPr>
          <p:nvPr>
            <p:ph idx="1"/>
          </p:nvPr>
        </p:nvSpPr>
        <p:spPr/>
        <p:txBody>
          <a:bodyPr/>
          <a:lstStyle/>
          <a:p>
            <a:r>
              <a:rPr lang="zh-TW" altLang="en-US" dirty="0" smtClean="0"/>
              <a:t>美國太空總署的太空梭，其實是使用比一般智慧型手機還要慢的電腦來控制飛行及太空任務。</a:t>
            </a:r>
          </a:p>
          <a:p>
            <a:r>
              <a:rPr lang="zh-TW" altLang="en-US" dirty="0" smtClean="0"/>
              <a:t>基於安全上的考量，太空梭</a:t>
            </a:r>
            <a:r>
              <a:rPr lang="en-US" altLang="zh-TW" dirty="0" smtClean="0"/>
              <a:t/>
            </a:r>
            <a:br>
              <a:rPr lang="en-US" altLang="zh-TW" dirty="0" smtClean="0"/>
            </a:br>
            <a:r>
              <a:rPr lang="zh-TW" altLang="en-US" dirty="0" smtClean="0"/>
              <a:t>上的電腦無法經常更新，</a:t>
            </a:r>
            <a:r>
              <a:rPr lang="en-US" altLang="zh-TW" dirty="0" smtClean="0"/>
              <a:t/>
            </a:r>
            <a:br>
              <a:rPr lang="en-US" altLang="zh-TW" dirty="0" smtClean="0"/>
            </a:br>
            <a:r>
              <a:rPr lang="zh-TW" altLang="en-US" dirty="0" smtClean="0"/>
              <a:t>不過仍完成了</a:t>
            </a:r>
            <a:r>
              <a:rPr lang="en-US" altLang="zh-TW" dirty="0" smtClean="0"/>
              <a:t>135</a:t>
            </a:r>
            <a:r>
              <a:rPr lang="zh-TW" altLang="en-US" dirty="0" smtClean="0"/>
              <a:t>件太</a:t>
            </a:r>
            <a:r>
              <a:rPr lang="en-US" altLang="zh-TW" dirty="0" smtClean="0"/>
              <a:t/>
            </a:r>
            <a:br>
              <a:rPr lang="en-US" altLang="zh-TW" dirty="0" smtClean="0"/>
            </a:br>
            <a:r>
              <a:rPr lang="zh-TW" altLang="en-US" dirty="0" smtClean="0"/>
              <a:t>空任務。</a:t>
            </a:r>
            <a:endParaRPr lang="en-US" altLang="zh-TW" dirty="0" smtClean="0"/>
          </a:p>
          <a:p>
            <a:r>
              <a:rPr lang="zh-TW" altLang="en-US" dirty="0" smtClean="0"/>
              <a:t>電腦硬體技術進步十分</a:t>
            </a:r>
            <a:r>
              <a:rPr lang="en-US" altLang="zh-TW" dirty="0" smtClean="0"/>
              <a:t/>
            </a:r>
            <a:br>
              <a:rPr lang="en-US" altLang="zh-TW" dirty="0" smtClean="0"/>
            </a:br>
            <a:r>
              <a:rPr lang="zh-TW" altLang="en-US" dirty="0" smtClean="0"/>
              <a:t>迅速。</a:t>
            </a:r>
            <a:endParaRPr lang="en-US" altLang="zh-TW" dirty="0" smtClean="0"/>
          </a:p>
        </p:txBody>
      </p:sp>
      <p:sp>
        <p:nvSpPr>
          <p:cNvPr id="4" name="文字方塊 3"/>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39</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7" name="橢圓 6"/>
          <p:cNvSpPr/>
          <p:nvPr/>
        </p:nvSpPr>
        <p:spPr>
          <a:xfrm>
            <a:off x="5076056" y="2708920"/>
            <a:ext cx="3714776" cy="3714776"/>
          </a:xfrm>
          <a:prstGeom prst="ellipse">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zh-TW" altLang="en-US" dirty="0" smtClean="0"/>
              <a:t>課外補充</a:t>
            </a:r>
            <a:endParaRPr lang="zh-TW" altLang="en-US" dirty="0"/>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dirty="0" smtClean="0"/>
              <a:t>環保署資源回收網公告可回收的電腦廢棄物：</a:t>
            </a:r>
            <a:endParaRPr lang="en-US" altLang="zh-TW" dirty="0" smtClean="0"/>
          </a:p>
          <a:p>
            <a:pPr lvl="1">
              <a:spcBef>
                <a:spcPts val="1200"/>
              </a:spcBef>
            </a:pPr>
            <a:endParaRPr lang="en-US" altLang="zh-TW" sz="2400" dirty="0" smtClean="0">
              <a:solidFill>
                <a:schemeClr val="tx1">
                  <a:lumMod val="50000"/>
                  <a:lumOff val="50000"/>
                </a:schemeClr>
              </a:solidFill>
            </a:endParaRPr>
          </a:p>
          <a:p>
            <a:pPr lvl="1">
              <a:spcBef>
                <a:spcPts val="1200"/>
              </a:spcBef>
            </a:pPr>
            <a:endParaRPr lang="en-US" altLang="zh-TW" sz="2400" dirty="0" smtClean="0">
              <a:solidFill>
                <a:schemeClr val="tx1">
                  <a:lumMod val="50000"/>
                  <a:lumOff val="50000"/>
                </a:schemeClr>
              </a:solidFill>
            </a:endParaRPr>
          </a:p>
          <a:p>
            <a:pPr lvl="1">
              <a:spcBef>
                <a:spcPts val="1200"/>
              </a:spcBef>
            </a:pPr>
            <a:endParaRPr lang="en-US" altLang="zh-TW" sz="2400" dirty="0" smtClean="0">
              <a:solidFill>
                <a:schemeClr val="tx1">
                  <a:lumMod val="50000"/>
                  <a:lumOff val="50000"/>
                </a:schemeClr>
              </a:solidFill>
            </a:endParaRPr>
          </a:p>
        </p:txBody>
      </p:sp>
      <p:pic>
        <p:nvPicPr>
          <p:cNvPr id="195585" name="Picture 1" descr="C:\Users\Bill\Desktop\圖片 001.png"/>
          <p:cNvPicPr>
            <a:picLocks noChangeAspect="1" noChangeArrowheads="1"/>
          </p:cNvPicPr>
          <p:nvPr/>
        </p:nvPicPr>
        <p:blipFill>
          <a:blip r:embed="rId3" cstate="email">
            <a:clrChange>
              <a:clrFrom>
                <a:srgbClr val="FFFDEE"/>
              </a:clrFrom>
              <a:clrTo>
                <a:srgbClr val="FFFDEE">
                  <a:alpha val="0"/>
                </a:srgbClr>
              </a:clrTo>
            </a:clrChange>
            <a:extLst>
              <a:ext uri="{28A0092B-C50C-407E-A947-70E740481C1C}">
                <a14:useLocalDpi xmlns:a14="http://schemas.microsoft.com/office/drawing/2010/main"/>
              </a:ext>
            </a:extLst>
          </a:blip>
          <a:srcRect/>
          <a:stretch>
            <a:fillRect/>
          </a:stretch>
        </p:blipFill>
        <p:spPr bwMode="auto">
          <a:xfrm>
            <a:off x="395536" y="2204864"/>
            <a:ext cx="8717280" cy="4297680"/>
          </a:xfrm>
          <a:prstGeom prst="rect">
            <a:avLst/>
          </a:prstGeom>
          <a:noFill/>
        </p:spPr>
      </p:pic>
      <p:sp>
        <p:nvSpPr>
          <p:cNvPr id="17" name="文字方塊 1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44</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94907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隨堂練習</a:t>
            </a:r>
            <a:endParaRPr lang="zh-TW" altLang="en-US" dirty="0"/>
          </a:p>
        </p:txBody>
      </p:sp>
      <p:sp>
        <p:nvSpPr>
          <p:cNvPr id="3" name="內容版面配置區 2"/>
          <p:cNvSpPr>
            <a:spLocks noGrp="1"/>
          </p:cNvSpPr>
          <p:nvPr>
            <p:ph idx="1"/>
          </p:nvPr>
        </p:nvSpPr>
        <p:spPr/>
        <p:txBody>
          <a:bodyPr/>
          <a:lstStyle/>
          <a:p>
            <a:r>
              <a:rPr lang="zh-TW" altLang="en-US" dirty="0" smtClean="0"/>
              <a:t>請同學們上網搜尋相關電腦硬體資料，提出如要購買電競電腦，其考量的最重要</a:t>
            </a:r>
            <a:r>
              <a:rPr lang="en-US" altLang="zh-TW" dirty="0" smtClean="0"/>
              <a:t>3</a:t>
            </a:r>
            <a:r>
              <a:rPr lang="zh-TW" altLang="en-US" dirty="0" smtClean="0"/>
              <a:t>個關鍵設備因素與理由為何？（</a:t>
            </a:r>
            <a:r>
              <a:rPr lang="en-US" altLang="zh-TW" dirty="0"/>
              <a:t>1</a:t>
            </a:r>
            <a:r>
              <a:rPr lang="en-US" altLang="zh-TW" dirty="0" smtClean="0"/>
              <a:t>00</a:t>
            </a:r>
            <a:r>
              <a:rPr lang="zh-TW" altLang="en-US" dirty="0" smtClean="0"/>
              <a:t>字</a:t>
            </a:r>
            <a:r>
              <a:rPr lang="zh-TW" altLang="en-US" dirty="0"/>
              <a:t>以上）</a:t>
            </a:r>
            <a:endParaRPr lang="en-US" altLang="zh-TW" dirty="0"/>
          </a:p>
          <a:p>
            <a:pPr lvl="1"/>
            <a:r>
              <a:rPr lang="zh-TW" altLang="en-US" dirty="0" smtClean="0"/>
              <a:t>考量鍵盤、滑鼠、散熱、</a:t>
            </a:r>
            <a:r>
              <a:rPr lang="en-US" altLang="zh-TW" dirty="0" smtClean="0"/>
              <a:t>CPU</a:t>
            </a:r>
            <a:r>
              <a:rPr lang="zh-TW" altLang="en-US" dirty="0" smtClean="0"/>
              <a:t>、螢幕、硬碟、顯示卡、記憶體</a:t>
            </a:r>
            <a:r>
              <a:rPr lang="en-US" altLang="zh-TW" dirty="0" smtClean="0"/>
              <a:t>…</a:t>
            </a:r>
            <a:r>
              <a:rPr lang="zh-TW" altLang="en-US" dirty="0" smtClean="0"/>
              <a:t>等面向</a:t>
            </a:r>
            <a:endParaRPr lang="en-US" altLang="zh-TW" dirty="0" smtClean="0"/>
          </a:p>
          <a:p>
            <a:r>
              <a:rPr lang="zh-TW" altLang="en-US" dirty="0" smtClean="0"/>
              <a:t>電子郵件</a:t>
            </a:r>
            <a:r>
              <a:rPr lang="zh-TW" altLang="en-US" dirty="0"/>
              <a:t>主旨寫上班級座號姓名，寄到老師的</a:t>
            </a:r>
            <a:r>
              <a:rPr lang="en-US" altLang="zh-TW" dirty="0"/>
              <a:t>email</a:t>
            </a:r>
            <a:r>
              <a:rPr lang="zh-TW" altLang="en-US" dirty="0"/>
              <a:t>信箱：</a:t>
            </a:r>
            <a:r>
              <a:rPr lang="en-US" altLang="zh-TW" dirty="0">
                <a:hlinkClick r:id="rId2"/>
              </a:rPr>
              <a:t>jet.jason@gmail.com</a:t>
            </a:r>
            <a:endParaRPr lang="en-US" altLang="zh-TW" dirty="0"/>
          </a:p>
          <a:p>
            <a:pPr lvl="1"/>
            <a:endParaRPr lang="en-US" altLang="zh-TW" dirty="0" smtClean="0"/>
          </a:p>
        </p:txBody>
      </p:sp>
    </p:spTree>
    <p:extLst>
      <p:ext uri="{BB962C8B-B14F-4D97-AF65-F5344CB8AC3E}">
        <p14:creationId xmlns:p14="http://schemas.microsoft.com/office/powerpoint/2010/main" val="2160576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prstGeom prst="rect">
            <a:avLst/>
          </a:prstGeom>
        </p:spPr>
        <p:txBody>
          <a:bodyPr/>
          <a:lstStyle/>
          <a:p>
            <a:r>
              <a:rPr lang="en-US" altLang="zh-TW" dirty="0" smtClean="0"/>
              <a:t>2-2</a:t>
            </a:r>
            <a:r>
              <a:rPr lang="zh-TW" altLang="en-US" dirty="0" smtClean="0"/>
              <a:t> 電腦硬體基本單元</a:t>
            </a:r>
            <a:endParaRPr lang="zh-TW" altLang="en-US" dirty="0"/>
          </a:p>
        </p:txBody>
      </p:sp>
      <p:sp>
        <p:nvSpPr>
          <p:cNvPr id="4" name="內容版面配置區 3"/>
          <p:cNvSpPr>
            <a:spLocks noGrp="1"/>
          </p:cNvSpPr>
          <p:nvPr>
            <p:ph idx="1"/>
          </p:nvPr>
        </p:nvSpPr>
        <p:spPr>
          <a:prstGeom prst="rect">
            <a:avLst/>
          </a:prstGeom>
        </p:spPr>
        <p:txBody>
          <a:bodyPr>
            <a:normAutofit/>
          </a:bodyPr>
          <a:lstStyle/>
          <a:p>
            <a:pPr>
              <a:buNone/>
            </a:pPr>
            <a:endParaRPr lang="en-US" altLang="zh-TW" dirty="0"/>
          </a:p>
        </p:txBody>
      </p:sp>
      <p:pic>
        <p:nvPicPr>
          <p:cNvPr id="6146"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8063" y="1412776"/>
            <a:ext cx="6887874" cy="493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文字方塊 13"/>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21610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2-2.1</a:t>
            </a:r>
            <a:r>
              <a:rPr lang="zh-TW" altLang="en-US" dirty="0" smtClean="0"/>
              <a:t> 硬體</a:t>
            </a:r>
            <a:r>
              <a:rPr lang="zh-TW" altLang="en-US" dirty="0"/>
              <a:t>五大單元</a:t>
            </a:r>
          </a:p>
        </p:txBody>
      </p:sp>
      <p:sp>
        <p:nvSpPr>
          <p:cNvPr id="3" name="內容版面配置區 2"/>
          <p:cNvSpPr>
            <a:spLocks noGrp="1"/>
          </p:cNvSpPr>
          <p:nvPr>
            <p:ph idx="1"/>
          </p:nvPr>
        </p:nvSpPr>
        <p:spPr>
          <a:prstGeom prst="rect">
            <a:avLst/>
          </a:prstGeom>
        </p:spPr>
        <p:txBody>
          <a:bodyPr/>
          <a:lstStyle/>
          <a:p>
            <a:pPr>
              <a:spcBef>
                <a:spcPts val="1200"/>
              </a:spcBef>
            </a:pPr>
            <a:r>
              <a:rPr lang="zh-TW" altLang="en-US" b="1" dirty="0">
                <a:solidFill>
                  <a:srgbClr val="0070C0"/>
                </a:solidFill>
              </a:rPr>
              <a:t>輸入單元</a:t>
            </a:r>
            <a:r>
              <a:rPr lang="en-US" altLang="zh-TW" b="1" dirty="0" smtClean="0">
                <a:solidFill>
                  <a:srgbClr val="0070C0"/>
                </a:solidFill>
              </a:rPr>
              <a:t>(IU</a:t>
            </a:r>
            <a:r>
              <a:rPr lang="en-US" altLang="zh-TW" b="1" dirty="0">
                <a:solidFill>
                  <a:srgbClr val="0070C0"/>
                </a:solidFill>
              </a:rPr>
              <a:t>) </a:t>
            </a:r>
            <a:endParaRPr lang="en-US" altLang="zh-TW" b="1" dirty="0" smtClean="0">
              <a:solidFill>
                <a:srgbClr val="0070C0"/>
              </a:solidFill>
            </a:endParaRPr>
          </a:p>
          <a:p>
            <a:pPr lvl="1">
              <a:spcBef>
                <a:spcPts val="1200"/>
              </a:spcBef>
            </a:pPr>
            <a:r>
              <a:rPr lang="zh-TW" altLang="en-US" dirty="0"/>
              <a:t>透過使用者操作，可將資料或程式經數位化後傳送至記憶單元，以提供其他單元進行處理或儲存的</a:t>
            </a:r>
            <a:r>
              <a:rPr lang="zh-TW" altLang="en-US" dirty="0" smtClean="0"/>
              <a:t>動作。</a:t>
            </a:r>
            <a:endParaRPr lang="en-US" altLang="zh-TW" dirty="0" smtClean="0"/>
          </a:p>
          <a:p>
            <a:pPr lvl="2">
              <a:spcBef>
                <a:spcPts val="1200"/>
              </a:spcBef>
            </a:pPr>
            <a:r>
              <a:rPr lang="zh-TW" altLang="en-US" dirty="0" smtClean="0">
                <a:solidFill>
                  <a:schemeClr val="tx1">
                    <a:lumMod val="50000"/>
                    <a:lumOff val="50000"/>
                  </a:schemeClr>
                </a:solidFill>
              </a:rPr>
              <a:t>鍵盤</a:t>
            </a:r>
            <a:endParaRPr lang="en-US" altLang="zh-TW" dirty="0" smtClean="0">
              <a:solidFill>
                <a:schemeClr val="tx1">
                  <a:lumMod val="50000"/>
                  <a:lumOff val="50000"/>
                </a:schemeClr>
              </a:solidFill>
            </a:endParaRPr>
          </a:p>
          <a:p>
            <a:pPr lvl="2">
              <a:spcBef>
                <a:spcPts val="1200"/>
              </a:spcBef>
            </a:pPr>
            <a:r>
              <a:rPr lang="zh-TW" altLang="en-US" dirty="0" smtClean="0">
                <a:solidFill>
                  <a:schemeClr val="tx1">
                    <a:lumMod val="50000"/>
                    <a:lumOff val="50000"/>
                  </a:schemeClr>
                </a:solidFill>
              </a:rPr>
              <a:t>滑鼠</a:t>
            </a:r>
            <a:endParaRPr lang="en-US" altLang="zh-TW" dirty="0" smtClean="0">
              <a:solidFill>
                <a:schemeClr val="tx1">
                  <a:lumMod val="50000"/>
                  <a:lumOff val="50000"/>
                </a:schemeClr>
              </a:solidFill>
            </a:endParaRPr>
          </a:p>
          <a:p>
            <a:pPr lvl="2">
              <a:spcBef>
                <a:spcPts val="1200"/>
              </a:spcBef>
            </a:pPr>
            <a:r>
              <a:rPr lang="zh-TW" altLang="en-US" dirty="0" smtClean="0">
                <a:solidFill>
                  <a:schemeClr val="tx1">
                    <a:lumMod val="50000"/>
                    <a:lumOff val="50000"/>
                  </a:schemeClr>
                </a:solidFill>
              </a:rPr>
              <a:t>繪圖板</a:t>
            </a:r>
            <a:endParaRPr lang="en-US" altLang="zh-TW" dirty="0" smtClean="0">
              <a:solidFill>
                <a:schemeClr val="tx1">
                  <a:lumMod val="50000"/>
                  <a:lumOff val="50000"/>
                </a:schemeClr>
              </a:solidFill>
            </a:endParaRPr>
          </a:p>
          <a:p>
            <a:pPr lvl="2">
              <a:spcBef>
                <a:spcPts val="1200"/>
              </a:spcBef>
            </a:pPr>
            <a:r>
              <a:rPr lang="zh-TW" altLang="en-US" dirty="0" smtClean="0">
                <a:solidFill>
                  <a:schemeClr val="tx1">
                    <a:lumMod val="50000"/>
                    <a:lumOff val="50000"/>
                  </a:schemeClr>
                </a:solidFill>
              </a:rPr>
              <a:t>麥克風</a:t>
            </a:r>
            <a:endParaRPr lang="zh-TW" altLang="en-US" dirty="0">
              <a:solidFill>
                <a:schemeClr val="tx1">
                  <a:lumMod val="50000"/>
                  <a:lumOff val="50000"/>
                </a:schemeClr>
              </a:solidFill>
            </a:endParaRPr>
          </a:p>
        </p:txBody>
      </p:sp>
      <p:grpSp>
        <p:nvGrpSpPr>
          <p:cNvPr id="10" name="群組 9"/>
          <p:cNvGrpSpPr/>
          <p:nvPr/>
        </p:nvGrpSpPr>
        <p:grpSpPr>
          <a:xfrm>
            <a:off x="4932040" y="3109151"/>
            <a:ext cx="3672408" cy="3416193"/>
            <a:chOff x="5508104" y="3284984"/>
            <a:chExt cx="3096344" cy="2880320"/>
          </a:xfrm>
        </p:grpSpPr>
        <p:pic>
          <p:nvPicPr>
            <p:cNvPr id="5"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08104" y="3429000"/>
              <a:ext cx="3024336"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724128" y="3429000"/>
              <a:ext cx="2880320" cy="504056"/>
            </a:xfrm>
            <a:prstGeom prst="rect">
              <a:avLst/>
            </a:prstGeom>
            <a:gradFill>
              <a:gsLst>
                <a:gs pos="0">
                  <a:schemeClr val="bg1"/>
                </a:gs>
                <a:gs pos="100000">
                  <a:schemeClr val="bg1">
                    <a:alpha val="0"/>
                  </a:schemeClr>
                </a:gs>
                <a:gs pos="100000">
                  <a:schemeClr val="accent1">
                    <a:tint val="23500"/>
                    <a:satMod val="16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rot="5400000">
              <a:off x="6768244" y="4401108"/>
              <a:ext cx="2880320" cy="648072"/>
            </a:xfrm>
            <a:prstGeom prst="rect">
              <a:avLst/>
            </a:prstGeom>
            <a:gradFill>
              <a:gsLst>
                <a:gs pos="0">
                  <a:schemeClr val="bg1"/>
                </a:gs>
                <a:gs pos="100000">
                  <a:schemeClr val="bg1">
                    <a:alpha val="0"/>
                  </a:schemeClr>
                </a:gs>
                <a:gs pos="100000">
                  <a:schemeClr val="accent1">
                    <a:tint val="23500"/>
                    <a:satMod val="16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flipV="1">
              <a:off x="5652120" y="5445224"/>
              <a:ext cx="2880320" cy="504056"/>
            </a:xfrm>
            <a:prstGeom prst="rect">
              <a:avLst/>
            </a:prstGeom>
            <a:gradFill>
              <a:gsLst>
                <a:gs pos="0">
                  <a:schemeClr val="bg1"/>
                </a:gs>
                <a:gs pos="100000">
                  <a:schemeClr val="bg1">
                    <a:alpha val="0"/>
                  </a:schemeClr>
                </a:gs>
                <a:gs pos="100000">
                  <a:schemeClr val="accent1">
                    <a:tint val="23500"/>
                    <a:satMod val="16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8799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2-2.1</a:t>
            </a:r>
            <a:r>
              <a:rPr lang="zh-TW" altLang="en-US" dirty="0" smtClean="0"/>
              <a:t> 硬體五大單元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控制單元</a:t>
            </a:r>
            <a:r>
              <a:rPr lang="en-US" altLang="zh-TW" b="1" dirty="0" smtClean="0">
                <a:solidFill>
                  <a:srgbClr val="0070C0"/>
                </a:solidFill>
              </a:rPr>
              <a:t>(CU</a:t>
            </a:r>
            <a:r>
              <a:rPr lang="en-US" altLang="zh-TW" b="1" dirty="0">
                <a:solidFill>
                  <a:srgbClr val="0070C0"/>
                </a:solidFill>
              </a:rPr>
              <a:t>) </a:t>
            </a:r>
            <a:endParaRPr lang="en-US" altLang="zh-TW" b="1" dirty="0" smtClean="0">
              <a:solidFill>
                <a:srgbClr val="0070C0"/>
              </a:solidFill>
            </a:endParaRPr>
          </a:p>
          <a:p>
            <a:pPr lvl="1">
              <a:spcBef>
                <a:spcPts val="1200"/>
              </a:spcBef>
            </a:pPr>
            <a:r>
              <a:rPr lang="zh-TW" altLang="en-US" dirty="0" smtClean="0"/>
              <a:t>負責指令解碼以及指揮協調電腦內部各單元的運作順序與資料傳遞。</a:t>
            </a:r>
            <a:endParaRPr lang="en-US" altLang="zh-TW" dirty="0" smtClean="0"/>
          </a:p>
          <a:p>
            <a:pPr lvl="1">
              <a:spcBef>
                <a:spcPts val="1200"/>
              </a:spcBef>
            </a:pPr>
            <a:endParaRPr lang="en-US" altLang="zh-TW" dirty="0" smtClean="0"/>
          </a:p>
          <a:p>
            <a:pPr>
              <a:spcBef>
                <a:spcPts val="1200"/>
              </a:spcBef>
            </a:pPr>
            <a:r>
              <a:rPr lang="zh-TW" altLang="en-US" b="1" dirty="0" smtClean="0">
                <a:solidFill>
                  <a:srgbClr val="0070C0"/>
                </a:solidFill>
              </a:rPr>
              <a:t>算術／邏輯單元</a:t>
            </a:r>
            <a:r>
              <a:rPr lang="en-US" altLang="zh-TW" b="1" dirty="0" smtClean="0">
                <a:solidFill>
                  <a:srgbClr val="0070C0"/>
                </a:solidFill>
              </a:rPr>
              <a:t>(ALU)</a:t>
            </a:r>
          </a:p>
          <a:p>
            <a:pPr lvl="1">
              <a:spcBef>
                <a:spcPts val="1200"/>
              </a:spcBef>
            </a:pPr>
            <a:r>
              <a:rPr lang="zh-TW" altLang="en-US" dirty="0" smtClean="0"/>
              <a:t>主要負責加、減、乘、除等算術運算，以及判斷真假、大小等邏輯運算的工作。</a:t>
            </a:r>
            <a:endParaRPr lang="en-US" altLang="zh-TW" dirty="0" smtClean="0"/>
          </a:p>
        </p:txBody>
      </p:sp>
      <p:sp>
        <p:nvSpPr>
          <p:cNvPr id="4" name="文字方塊 3"/>
          <p:cNvSpPr txBox="1"/>
          <p:nvPr/>
        </p:nvSpPr>
        <p:spPr>
          <a:xfrm>
            <a:off x="645951" y="5429264"/>
            <a:ext cx="7958497"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a:latin typeface="微軟正黑體" pitchFamily="34" charset="-120"/>
                <a:ea typeface="微軟正黑體" pitchFamily="34" charset="-120"/>
              </a:rPr>
              <a:t>「算術／邏輯單元」與「控制單元」又合稱為</a:t>
            </a:r>
            <a:r>
              <a:rPr lang="zh-TW" altLang="en-US" sz="2000" b="1" dirty="0">
                <a:solidFill>
                  <a:schemeClr val="bg1"/>
                </a:solidFill>
                <a:latin typeface="微軟正黑體" pitchFamily="34" charset="-120"/>
                <a:ea typeface="微軟正黑體" pitchFamily="34" charset="-120"/>
              </a:rPr>
              <a:t>「中央處理單元」</a:t>
            </a:r>
            <a:r>
              <a:rPr lang="en-US" altLang="zh-TW" sz="2000" b="1" dirty="0">
                <a:latin typeface="微軟正黑體" pitchFamily="34" charset="-120"/>
                <a:ea typeface="微軟正黑體" pitchFamily="34" charset="-120"/>
              </a:rPr>
              <a:t>(CPU</a:t>
            </a:r>
            <a:r>
              <a:rPr lang="en-US" altLang="zh-TW" sz="2000" b="1" dirty="0" smtClean="0">
                <a:latin typeface="微軟正黑體" pitchFamily="34" charset="-120"/>
                <a:ea typeface="微軟正黑體" pitchFamily="34" charset="-120"/>
              </a:rPr>
              <a:t>)</a:t>
            </a:r>
            <a:r>
              <a:rPr lang="zh-TW" altLang="en-US" sz="2000" b="1" dirty="0">
                <a:latin typeface="微軟正黑體" pitchFamily="34" charset="-120"/>
                <a:ea typeface="微軟正黑體" pitchFamily="34" charset="-120"/>
              </a:rPr>
              <a:t>或</a:t>
            </a:r>
            <a:r>
              <a:rPr lang="zh-TW" altLang="en-US" sz="2000" b="1" dirty="0" smtClean="0">
                <a:latin typeface="微軟正黑體" pitchFamily="34" charset="-120"/>
                <a:ea typeface="微軟正黑體" pitchFamily="34" charset="-120"/>
              </a:rPr>
              <a:t>微處理器</a:t>
            </a:r>
            <a:r>
              <a:rPr lang="en-US" altLang="zh-TW" sz="2000" b="1" dirty="0">
                <a:latin typeface="微軟正黑體" pitchFamily="34" charset="-120"/>
                <a:ea typeface="微軟正黑體" pitchFamily="34" charset="-120"/>
              </a:rPr>
              <a:t>(microprocessor)</a:t>
            </a:r>
            <a:r>
              <a:rPr lang="zh-TW" altLang="en-US" sz="2000" b="1" dirty="0" smtClean="0">
                <a:latin typeface="微軟正黑體" pitchFamily="34" charset="-120"/>
                <a:ea typeface="微軟正黑體" pitchFamily="34" charset="-120"/>
              </a:rPr>
              <a:t>。</a:t>
            </a:r>
            <a:endParaRPr lang="zh-TW" altLang="en-US" b="1"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8117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2-2.1</a:t>
            </a:r>
            <a:r>
              <a:rPr lang="zh-TW" altLang="en-US" dirty="0" smtClean="0"/>
              <a:t> 硬體五大單元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smtClean="0">
                <a:solidFill>
                  <a:srgbClr val="0070C0"/>
                </a:solidFill>
              </a:rPr>
              <a:t>記憶</a:t>
            </a:r>
            <a:r>
              <a:rPr lang="zh-TW" altLang="en-US" b="1" dirty="0">
                <a:solidFill>
                  <a:srgbClr val="0070C0"/>
                </a:solidFill>
              </a:rPr>
              <a:t>單元</a:t>
            </a:r>
            <a:r>
              <a:rPr lang="en-US" altLang="zh-TW" b="1" dirty="0" smtClean="0">
                <a:solidFill>
                  <a:srgbClr val="0070C0"/>
                </a:solidFill>
              </a:rPr>
              <a:t>(MU</a:t>
            </a:r>
            <a:r>
              <a:rPr lang="en-US" altLang="zh-TW" b="1" dirty="0">
                <a:solidFill>
                  <a:srgbClr val="0070C0"/>
                </a:solidFill>
              </a:rPr>
              <a:t>) </a:t>
            </a:r>
            <a:endParaRPr lang="en-US" altLang="zh-TW" b="1" dirty="0" smtClean="0">
              <a:solidFill>
                <a:srgbClr val="0070C0"/>
              </a:solidFill>
            </a:endParaRPr>
          </a:p>
          <a:p>
            <a:pPr lvl="1">
              <a:spcBef>
                <a:spcPts val="1200"/>
              </a:spcBef>
            </a:pPr>
            <a:r>
              <a:rPr lang="zh-TW" altLang="en-US" dirty="0" smtClean="0"/>
              <a:t>用來</a:t>
            </a:r>
            <a:r>
              <a:rPr lang="zh-TW" altLang="en-US" dirty="0"/>
              <a:t>存放指令和資料的地方，依其性質與功用又可分為以下兩類：</a:t>
            </a:r>
          </a:p>
          <a:p>
            <a:pPr lvl="2">
              <a:spcBef>
                <a:spcPts val="1200"/>
              </a:spcBef>
            </a:pPr>
            <a:r>
              <a:rPr lang="zh-TW" altLang="en-US" b="1" dirty="0" smtClean="0">
                <a:solidFill>
                  <a:srgbClr val="C00000"/>
                </a:solidFill>
              </a:rPr>
              <a:t>主記憶體</a:t>
            </a:r>
            <a:endParaRPr lang="en-US" altLang="zh-TW" b="1" dirty="0" smtClean="0">
              <a:solidFill>
                <a:srgbClr val="C00000"/>
              </a:solidFill>
            </a:endParaRPr>
          </a:p>
          <a:p>
            <a:pPr lvl="3">
              <a:spcBef>
                <a:spcPts val="1200"/>
              </a:spcBef>
            </a:pPr>
            <a:r>
              <a:rPr lang="zh-TW" altLang="en-US" dirty="0" smtClean="0">
                <a:solidFill>
                  <a:schemeClr val="tx1">
                    <a:lumMod val="50000"/>
                    <a:lumOff val="50000"/>
                  </a:schemeClr>
                </a:solidFill>
              </a:rPr>
              <a:t>容量較小但傳送速度較快。</a:t>
            </a:r>
            <a:endParaRPr lang="en-US" altLang="zh-TW" dirty="0" smtClean="0">
              <a:solidFill>
                <a:schemeClr val="tx1">
                  <a:lumMod val="50000"/>
                  <a:lumOff val="50000"/>
                </a:schemeClr>
              </a:solidFill>
            </a:endParaRPr>
          </a:p>
          <a:p>
            <a:pPr lvl="3">
              <a:spcBef>
                <a:spcPts val="1200"/>
              </a:spcBef>
            </a:pPr>
            <a:r>
              <a:rPr lang="zh-TW" altLang="en-US" dirty="0" smtClean="0">
                <a:solidFill>
                  <a:schemeClr val="tx1">
                    <a:lumMod val="50000"/>
                    <a:lumOff val="50000"/>
                  </a:schemeClr>
                </a:solidFill>
              </a:rPr>
              <a:t>存放正在處理中的指令和資料。</a:t>
            </a:r>
          </a:p>
          <a:p>
            <a:pPr lvl="2">
              <a:spcBef>
                <a:spcPts val="1200"/>
              </a:spcBef>
            </a:pPr>
            <a:r>
              <a:rPr lang="zh-TW" altLang="en-US" b="1" dirty="0" smtClean="0">
                <a:solidFill>
                  <a:srgbClr val="C00000"/>
                </a:solidFill>
              </a:rPr>
              <a:t>輔助記憶體</a:t>
            </a:r>
            <a:endParaRPr lang="en-US" altLang="zh-TW" b="1" dirty="0" smtClean="0">
              <a:solidFill>
                <a:srgbClr val="C00000"/>
              </a:solidFill>
            </a:endParaRPr>
          </a:p>
          <a:p>
            <a:pPr lvl="3">
              <a:spcBef>
                <a:spcPts val="1200"/>
              </a:spcBef>
            </a:pPr>
            <a:r>
              <a:rPr lang="zh-TW" altLang="en-US" dirty="0" smtClean="0">
                <a:solidFill>
                  <a:schemeClr val="tx1">
                    <a:lumMod val="50000"/>
                    <a:lumOff val="50000"/>
                  </a:schemeClr>
                </a:solidFill>
              </a:rPr>
              <a:t>容量較大但速度較慢。</a:t>
            </a:r>
            <a:endParaRPr lang="en-US" altLang="zh-TW" dirty="0" smtClean="0">
              <a:solidFill>
                <a:schemeClr val="tx1">
                  <a:lumMod val="50000"/>
                  <a:lumOff val="50000"/>
                </a:schemeClr>
              </a:solidFill>
            </a:endParaRPr>
          </a:p>
          <a:p>
            <a:pPr lvl="3">
              <a:spcBef>
                <a:spcPts val="1200"/>
              </a:spcBef>
            </a:pPr>
            <a:r>
              <a:rPr lang="zh-TW" altLang="en-US" dirty="0" smtClean="0">
                <a:solidFill>
                  <a:schemeClr val="tx1">
                    <a:lumMod val="50000"/>
                    <a:lumOff val="50000"/>
                  </a:schemeClr>
                </a:solidFill>
              </a:rPr>
              <a:t>儲存大量的程式或資料。</a:t>
            </a:r>
            <a:endParaRPr lang="en-US" altLang="zh-TW" dirty="0" smtClean="0">
              <a:solidFill>
                <a:schemeClr val="tx1">
                  <a:lumMod val="50000"/>
                  <a:lumOff val="50000"/>
                </a:schemeClr>
              </a:solidFill>
            </a:endParaRPr>
          </a:p>
        </p:txBody>
      </p:sp>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12" name="群組 11"/>
          <p:cNvGrpSpPr/>
          <p:nvPr/>
        </p:nvGrpSpPr>
        <p:grpSpPr>
          <a:xfrm>
            <a:off x="5364088" y="4365104"/>
            <a:ext cx="3416193" cy="1944216"/>
            <a:chOff x="4283969" y="4221089"/>
            <a:chExt cx="3416193" cy="1944216"/>
          </a:xfrm>
        </p:grpSpPr>
        <p:grpSp>
          <p:nvGrpSpPr>
            <p:cNvPr id="5" name="群組 4"/>
            <p:cNvGrpSpPr/>
            <p:nvPr/>
          </p:nvGrpSpPr>
          <p:grpSpPr>
            <a:xfrm>
              <a:off x="4283969" y="4221089"/>
              <a:ext cx="3416193" cy="1884956"/>
              <a:chOff x="4961691" y="4222500"/>
              <a:chExt cx="2880319" cy="1589277"/>
            </a:xfrm>
          </p:grpSpPr>
          <p:pic>
            <p:nvPicPr>
              <p:cNvPr id="6"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04541" y="4465350"/>
                <a:ext cx="2549930" cy="1346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4961691" y="4404638"/>
                <a:ext cx="2880319" cy="504056"/>
              </a:xfrm>
              <a:prstGeom prst="rect">
                <a:avLst/>
              </a:prstGeom>
              <a:gradFill>
                <a:gsLst>
                  <a:gs pos="0">
                    <a:schemeClr val="bg1"/>
                  </a:gs>
                  <a:gs pos="100000">
                    <a:schemeClr val="bg1">
                      <a:alpha val="0"/>
                    </a:schemeClr>
                  </a:gs>
                  <a:gs pos="100000">
                    <a:schemeClr val="accent1">
                      <a:tint val="23500"/>
                      <a:satMod val="16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rot="5400000" flipV="1">
                <a:off x="4697661" y="4729381"/>
                <a:ext cx="1517817" cy="504056"/>
              </a:xfrm>
              <a:prstGeom prst="rect">
                <a:avLst/>
              </a:prstGeom>
              <a:gradFill>
                <a:gsLst>
                  <a:gs pos="0">
                    <a:schemeClr val="bg1"/>
                  </a:gs>
                  <a:gs pos="100000">
                    <a:schemeClr val="bg1">
                      <a:alpha val="0"/>
                    </a:schemeClr>
                  </a:gs>
                  <a:gs pos="100000">
                    <a:schemeClr val="accent1">
                      <a:tint val="23500"/>
                      <a:satMod val="16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矩形 10"/>
            <p:cNvSpPr/>
            <p:nvPr/>
          </p:nvSpPr>
          <p:spPr>
            <a:xfrm rot="16200000" flipH="1" flipV="1">
              <a:off x="6419088" y="4966288"/>
              <a:ext cx="1800201" cy="597834"/>
            </a:xfrm>
            <a:prstGeom prst="rect">
              <a:avLst/>
            </a:prstGeom>
            <a:gradFill>
              <a:gsLst>
                <a:gs pos="0">
                  <a:schemeClr val="bg1"/>
                </a:gs>
                <a:gs pos="100000">
                  <a:schemeClr val="bg1">
                    <a:alpha val="0"/>
                  </a:schemeClr>
                </a:gs>
                <a:gs pos="100000">
                  <a:schemeClr val="accent1">
                    <a:tint val="23500"/>
                    <a:satMod val="16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315201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2-2.1</a:t>
            </a:r>
            <a:r>
              <a:rPr lang="zh-TW" altLang="en-US" dirty="0" smtClean="0"/>
              <a:t> 硬體五大單元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smtClean="0">
                <a:solidFill>
                  <a:srgbClr val="0070C0"/>
                </a:solidFill>
              </a:rPr>
              <a:t>輸出</a:t>
            </a:r>
            <a:r>
              <a:rPr lang="zh-TW" altLang="en-US" b="1" dirty="0">
                <a:solidFill>
                  <a:srgbClr val="0070C0"/>
                </a:solidFill>
              </a:rPr>
              <a:t>單元</a:t>
            </a:r>
            <a:r>
              <a:rPr lang="en-US" altLang="zh-TW" b="1" dirty="0">
                <a:solidFill>
                  <a:srgbClr val="0070C0"/>
                </a:solidFill>
              </a:rPr>
              <a:t>(OU) </a:t>
            </a:r>
            <a:endParaRPr lang="zh-TW" altLang="en-US" b="1" dirty="0">
              <a:solidFill>
                <a:srgbClr val="0070C0"/>
              </a:solidFill>
            </a:endParaRPr>
          </a:p>
          <a:p>
            <a:pPr lvl="1">
              <a:spcBef>
                <a:spcPts val="1200"/>
              </a:spcBef>
            </a:pPr>
            <a:r>
              <a:rPr lang="zh-TW" altLang="en-US" dirty="0"/>
              <a:t>電腦中的資料經處理後必須透過輸出</a:t>
            </a:r>
            <a:r>
              <a:rPr lang="zh-TW" altLang="en-US" dirty="0" smtClean="0"/>
              <a:t>單元顯示</a:t>
            </a:r>
            <a:r>
              <a:rPr lang="zh-TW" altLang="en-US" dirty="0"/>
              <a:t>或</a:t>
            </a:r>
            <a:r>
              <a:rPr lang="zh-TW" altLang="en-US" dirty="0" smtClean="0"/>
              <a:t>輸出。</a:t>
            </a:r>
            <a:endParaRPr lang="en-US" altLang="zh-TW" dirty="0"/>
          </a:p>
        </p:txBody>
      </p:sp>
      <p:sp>
        <p:nvSpPr>
          <p:cNvPr id="6" name="文字方塊 5"/>
          <p:cNvSpPr txBox="1"/>
          <p:nvPr/>
        </p:nvSpPr>
        <p:spPr>
          <a:xfrm>
            <a:off x="714348" y="3286124"/>
            <a:ext cx="7958497"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smtClean="0">
                <a:solidFill>
                  <a:schemeClr val="bg1"/>
                </a:solidFill>
                <a:latin typeface="微軟正黑體" pitchFamily="34" charset="-120"/>
                <a:ea typeface="微軟正黑體" pitchFamily="34" charset="-120"/>
              </a:rPr>
              <a:t>輸入</a:t>
            </a:r>
            <a:r>
              <a:rPr lang="zh-TW" altLang="en-US" sz="2000" b="1" dirty="0">
                <a:solidFill>
                  <a:schemeClr val="bg1"/>
                </a:solidFill>
                <a:latin typeface="微軟正黑體" pitchFamily="34" charset="-120"/>
                <a:ea typeface="微軟正黑體" pitchFamily="34" charset="-120"/>
              </a:rPr>
              <a:t>單元與輸出單元通常稱為「</a:t>
            </a:r>
            <a:r>
              <a:rPr lang="en-US" altLang="zh-TW" sz="2000" b="1" dirty="0" smtClean="0">
                <a:solidFill>
                  <a:schemeClr val="bg1"/>
                </a:solidFill>
                <a:latin typeface="微軟正黑體" pitchFamily="34" charset="-120"/>
                <a:ea typeface="微軟正黑體" pitchFamily="34" charset="-120"/>
              </a:rPr>
              <a:t>I/O</a:t>
            </a:r>
            <a:r>
              <a:rPr lang="zh-TW" altLang="en-US" sz="2000" b="1" dirty="0" smtClean="0">
                <a:solidFill>
                  <a:schemeClr val="bg1"/>
                </a:solidFill>
                <a:latin typeface="微軟正黑體" pitchFamily="34" charset="-120"/>
                <a:ea typeface="微軟正黑體" pitchFamily="34" charset="-120"/>
              </a:rPr>
              <a:t>設備</a:t>
            </a:r>
            <a:r>
              <a:rPr lang="zh-TW" altLang="en-US" sz="2000" b="1" dirty="0">
                <a:solidFill>
                  <a:schemeClr val="bg1"/>
                </a:solidFill>
                <a:latin typeface="微軟正黑體" pitchFamily="34" charset="-120"/>
                <a:ea typeface="微軟正黑體" pitchFamily="34" charset="-120"/>
              </a:rPr>
              <a:t>」或「週邊設備」。</a:t>
            </a:r>
            <a:endParaRPr lang="zh-TW" altLang="en-US" b="1" dirty="0">
              <a:solidFill>
                <a:schemeClr val="bg1"/>
              </a:solidFill>
            </a:endParaRPr>
          </a:p>
        </p:txBody>
      </p:sp>
      <p:grpSp>
        <p:nvGrpSpPr>
          <p:cNvPr id="8" name="群組 7"/>
          <p:cNvGrpSpPr/>
          <p:nvPr/>
        </p:nvGrpSpPr>
        <p:grpSpPr>
          <a:xfrm>
            <a:off x="4932040" y="3717032"/>
            <a:ext cx="3776842" cy="2952329"/>
            <a:chOff x="5568817" y="3736798"/>
            <a:chExt cx="3184396" cy="2489219"/>
          </a:xfrm>
        </p:grpSpPr>
        <p:pic>
          <p:nvPicPr>
            <p:cNvPr id="9"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15230" y="3736798"/>
              <a:ext cx="2637983" cy="2367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rot="16200000" flipH="1">
              <a:off x="5113470" y="4738557"/>
              <a:ext cx="2428505" cy="546415"/>
            </a:xfrm>
            <a:prstGeom prst="rect">
              <a:avLst/>
            </a:prstGeom>
            <a:gradFill>
              <a:gsLst>
                <a:gs pos="0">
                  <a:schemeClr val="bg1"/>
                </a:gs>
                <a:gs pos="100000">
                  <a:schemeClr val="bg1">
                    <a:alpha val="0"/>
                  </a:schemeClr>
                </a:gs>
                <a:gs pos="100000">
                  <a:schemeClr val="accent1">
                    <a:tint val="23500"/>
                    <a:satMod val="16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flipV="1">
              <a:off x="5568817" y="5801026"/>
              <a:ext cx="2880320" cy="321918"/>
            </a:xfrm>
            <a:prstGeom prst="rect">
              <a:avLst/>
            </a:prstGeom>
            <a:gradFill>
              <a:gsLst>
                <a:gs pos="0">
                  <a:schemeClr val="bg1"/>
                </a:gs>
                <a:gs pos="100000">
                  <a:schemeClr val="bg1">
                    <a:alpha val="0"/>
                  </a:schemeClr>
                </a:gs>
                <a:gs pos="100000">
                  <a:schemeClr val="accent1">
                    <a:tint val="23500"/>
                    <a:satMod val="160000"/>
                  </a:schemeClr>
                </a:gs>
              </a:gsLst>
              <a:lin ang="540000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315201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02409" y="1628800"/>
            <a:ext cx="2959133" cy="41302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處理單元</a:t>
            </a:r>
            <a:endParaRPr lang="zh-TW" altLang="en-US" dirty="0"/>
          </a:p>
        </p:txBody>
      </p:sp>
      <p:sp>
        <p:nvSpPr>
          <p:cNvPr id="3" name="內容版面配置區 2"/>
          <p:cNvSpPr>
            <a:spLocks noGrp="1"/>
          </p:cNvSpPr>
          <p:nvPr>
            <p:ph idx="1"/>
          </p:nvPr>
        </p:nvSpPr>
        <p:spPr>
          <a:xfrm>
            <a:off x="81" y="1403874"/>
            <a:ext cx="5724047" cy="4876800"/>
          </a:xfrm>
          <a:prstGeom prst="rect">
            <a:avLst/>
          </a:prstGeom>
        </p:spPr>
        <p:txBody>
          <a:bodyPr>
            <a:normAutofit/>
          </a:bodyPr>
          <a:lstStyle/>
          <a:p>
            <a:r>
              <a:rPr lang="zh-TW" altLang="en-US" b="1" dirty="0">
                <a:solidFill>
                  <a:srgbClr val="0070C0"/>
                </a:solidFill>
              </a:rPr>
              <a:t>認識中央</a:t>
            </a:r>
            <a:r>
              <a:rPr lang="zh-TW" altLang="en-US" b="1" dirty="0" smtClean="0">
                <a:solidFill>
                  <a:srgbClr val="0070C0"/>
                </a:solidFill>
              </a:rPr>
              <a:t>處理器</a:t>
            </a:r>
            <a:endParaRPr lang="en-US" altLang="zh-TW" b="1" dirty="0" smtClean="0">
              <a:solidFill>
                <a:srgbClr val="0070C0"/>
              </a:solidFill>
            </a:endParaRPr>
          </a:p>
          <a:p>
            <a:pPr lvl="1" algn="just"/>
            <a:r>
              <a:rPr lang="zh-TW" altLang="en-US" dirty="0"/>
              <a:t>中央處理器的主要原料</a:t>
            </a:r>
            <a:r>
              <a:rPr lang="zh-TW" altLang="en-US" dirty="0" smtClean="0"/>
              <a:t>是二氧化矽，二氧化矽經過一段處理</a:t>
            </a:r>
            <a:r>
              <a:rPr lang="zh-TW" altLang="en-US" dirty="0"/>
              <a:t>程序</a:t>
            </a:r>
            <a:r>
              <a:rPr lang="zh-TW" altLang="en-US" dirty="0" smtClean="0"/>
              <a:t>後被製成</a:t>
            </a:r>
            <a:r>
              <a:rPr lang="zh-TW" altLang="en-US" dirty="0" smtClean="0">
                <a:solidFill>
                  <a:srgbClr val="FF0000"/>
                </a:solidFill>
              </a:rPr>
              <a:t>晶圓</a:t>
            </a:r>
            <a:r>
              <a:rPr lang="en-US" altLang="zh-TW" dirty="0" smtClean="0">
                <a:solidFill>
                  <a:srgbClr val="FF0000"/>
                </a:solidFill>
              </a:rPr>
              <a:t>(wafer)</a:t>
            </a:r>
            <a:r>
              <a:rPr lang="zh-TW" altLang="en-US" dirty="0" smtClean="0"/>
              <a:t>。</a:t>
            </a:r>
            <a:endParaRPr lang="en-US" altLang="zh-TW" dirty="0" smtClean="0"/>
          </a:p>
          <a:p>
            <a:pPr lvl="1" algn="just"/>
            <a:r>
              <a:rPr lang="zh-TW" altLang="en-US" dirty="0" smtClean="0"/>
              <a:t>晶圓再透過特殊技術蝕刻出各種電路結構，最後再</a:t>
            </a:r>
            <a:r>
              <a:rPr lang="zh-TW" altLang="en-US" dirty="0"/>
              <a:t>切割</a:t>
            </a:r>
            <a:r>
              <a:rPr lang="zh-TW" altLang="en-US" dirty="0" smtClean="0"/>
              <a:t>為獨立</a:t>
            </a:r>
            <a:r>
              <a:rPr lang="zh-TW" altLang="en-US" dirty="0"/>
              <a:t>的晶片</a:t>
            </a:r>
            <a:r>
              <a:rPr lang="zh-TW" altLang="en-US" dirty="0" smtClean="0"/>
              <a:t>，再依用途</a:t>
            </a:r>
            <a:r>
              <a:rPr lang="zh-TW" altLang="en-US" dirty="0"/>
              <a:t>與功能封裝為</a:t>
            </a:r>
            <a:r>
              <a:rPr lang="zh-TW" altLang="en-US" dirty="0" smtClean="0"/>
              <a:t>不同</a:t>
            </a:r>
            <a:r>
              <a:rPr lang="zh-TW" altLang="en-US" dirty="0"/>
              <a:t>形式的</a:t>
            </a:r>
            <a:r>
              <a:rPr lang="zh-TW" altLang="en-US" dirty="0" smtClean="0">
                <a:solidFill>
                  <a:srgbClr val="FF0000"/>
                </a:solidFill>
              </a:rPr>
              <a:t>積體電路</a:t>
            </a:r>
            <a:r>
              <a:rPr lang="zh-TW" altLang="en-US" dirty="0" smtClean="0"/>
              <a:t>。</a:t>
            </a:r>
            <a:endParaRPr lang="en-US" altLang="zh-TW" dirty="0" smtClean="0"/>
          </a:p>
        </p:txBody>
      </p:sp>
      <p:sp>
        <p:nvSpPr>
          <p:cNvPr id="12" name="文字方塊 11"/>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48</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10" name="群組 6"/>
          <p:cNvGrpSpPr/>
          <p:nvPr/>
        </p:nvGrpSpPr>
        <p:grpSpPr>
          <a:xfrm>
            <a:off x="0" y="6065913"/>
            <a:ext cx="5219991" cy="792087"/>
            <a:chOff x="251520" y="1757446"/>
            <a:chExt cx="4985722" cy="932613"/>
          </a:xfrm>
        </p:grpSpPr>
        <p:sp>
          <p:nvSpPr>
            <p:cNvPr id="16" name="矩形 7">
              <a:hlinkClick r:id="rId4"/>
            </p:cNvPr>
            <p:cNvSpPr/>
            <p:nvPr/>
          </p:nvSpPr>
          <p:spPr>
            <a:xfrm>
              <a:off x="629304" y="2096578"/>
              <a:ext cx="4195358"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影片充電站：晶片的製造過程 （</a:t>
              </a:r>
              <a:r>
                <a:rPr lang="en-US" altLang="zh-TW" b="1" dirty="0" smtClean="0">
                  <a:latin typeface="微軟正黑體" pitchFamily="34" charset="-120"/>
                  <a:ea typeface="微軟正黑體" pitchFamily="34" charset="-120"/>
                </a:rPr>
                <a:t>2:10</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7"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49556"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6"/>
          <p:cNvGrpSpPr/>
          <p:nvPr/>
        </p:nvGrpSpPr>
        <p:grpSpPr>
          <a:xfrm>
            <a:off x="81" y="5301208"/>
            <a:ext cx="5219991" cy="792087"/>
            <a:chOff x="251520" y="1757446"/>
            <a:chExt cx="4985722" cy="932613"/>
          </a:xfrm>
        </p:grpSpPr>
        <p:sp>
          <p:nvSpPr>
            <p:cNvPr id="20" name="矩形 7">
              <a:hlinkClick r:id="rId7"/>
            </p:cNvPr>
            <p:cNvSpPr/>
            <p:nvPr/>
          </p:nvSpPr>
          <p:spPr>
            <a:xfrm>
              <a:off x="629304" y="2096578"/>
              <a:ext cx="4195358"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a:t>
              </a:r>
              <a:r>
                <a:rPr lang="en-US" altLang="zh-TW" b="1" dirty="0" smtClean="0">
                  <a:latin typeface="微軟正黑體" pitchFamily="34" charset="-120"/>
                  <a:ea typeface="微軟正黑體" pitchFamily="34" charset="-120"/>
                </a:rPr>
                <a:t>CPU</a:t>
              </a:r>
              <a:r>
                <a:rPr lang="zh-TW" altLang="en-US" b="1" dirty="0" smtClean="0">
                  <a:latin typeface="微軟正黑體" pitchFamily="34" charset="-120"/>
                  <a:ea typeface="微軟正黑體" pitchFamily="34" charset="-120"/>
                </a:rPr>
                <a:t>的製造過程 （</a:t>
              </a:r>
              <a:r>
                <a:rPr lang="en-US" altLang="zh-TW" b="1" dirty="0" smtClean="0">
                  <a:latin typeface="微軟正黑體" pitchFamily="34" charset="-120"/>
                  <a:ea typeface="微軟正黑體" pitchFamily="34" charset="-120"/>
                </a:rPr>
                <a:t>10:13</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21"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49556"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5898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en-US" altLang="zh-TW" dirty="0"/>
              <a:t>1965</a:t>
            </a:r>
            <a:r>
              <a:rPr lang="zh-TW" altLang="en-US" dirty="0"/>
              <a:t>年，</a:t>
            </a:r>
            <a:r>
              <a:rPr lang="zh-TW" altLang="en-US" dirty="0">
                <a:solidFill>
                  <a:srgbClr val="FF0000"/>
                </a:solidFill>
              </a:rPr>
              <a:t>摩爾定律</a:t>
            </a:r>
            <a:r>
              <a:rPr lang="en-US" altLang="zh-TW" dirty="0">
                <a:solidFill>
                  <a:srgbClr val="FF0000"/>
                </a:solidFill>
              </a:rPr>
              <a:t>(</a:t>
            </a:r>
            <a:r>
              <a:rPr lang="en-US" altLang="zh-TW" dirty="0" smtClean="0">
                <a:solidFill>
                  <a:srgbClr val="FF0000"/>
                </a:solidFill>
              </a:rPr>
              <a:t>Moore</a:t>
            </a:r>
            <a:r>
              <a:rPr lang="en-US" altLang="zh-TW" dirty="0" smtClean="0">
                <a:solidFill>
                  <a:srgbClr val="FF0000"/>
                </a:solidFill>
                <a:latin typeface="+mn-lt"/>
              </a:rPr>
              <a:t>‘</a:t>
            </a:r>
            <a:r>
              <a:rPr lang="en-US" altLang="zh-TW" dirty="0" smtClean="0">
                <a:solidFill>
                  <a:srgbClr val="FF0000"/>
                </a:solidFill>
              </a:rPr>
              <a:t>s </a:t>
            </a:r>
            <a:r>
              <a:rPr lang="en-US" altLang="zh-TW" dirty="0">
                <a:solidFill>
                  <a:srgbClr val="FF0000"/>
                </a:solidFill>
              </a:rPr>
              <a:t>law)</a:t>
            </a:r>
            <a:r>
              <a:rPr lang="zh-TW" altLang="en-US" dirty="0"/>
              <a:t>所提出的預測：「同樣大小的積體電路可容納的電晶體數目</a:t>
            </a:r>
            <a:r>
              <a:rPr lang="zh-TW" altLang="en-US" dirty="0" smtClean="0"/>
              <a:t>，約</a:t>
            </a:r>
            <a:r>
              <a:rPr lang="en-US" altLang="zh-TW" dirty="0" smtClean="0"/>
              <a:t/>
            </a:r>
            <a:br>
              <a:rPr lang="en-US" altLang="zh-TW" dirty="0" smtClean="0"/>
            </a:br>
            <a:r>
              <a:rPr lang="zh-TW" altLang="en-US" dirty="0" smtClean="0"/>
              <a:t>每</a:t>
            </a:r>
            <a:r>
              <a:rPr lang="zh-TW" altLang="en-US" dirty="0"/>
              <a:t>隔</a:t>
            </a:r>
            <a:r>
              <a:rPr lang="en-US" altLang="zh-TW" dirty="0" smtClean="0"/>
              <a:t>18</a:t>
            </a:r>
            <a:r>
              <a:rPr lang="zh-TW" altLang="en-US" dirty="0" smtClean="0"/>
              <a:t>個月就會增加</a:t>
            </a:r>
            <a:r>
              <a:rPr lang="zh-TW" altLang="en-US" dirty="0"/>
              <a:t>一倍</a:t>
            </a:r>
            <a:r>
              <a:rPr lang="zh-TW" altLang="en-US" dirty="0" smtClean="0"/>
              <a:t>，性能</a:t>
            </a:r>
            <a:r>
              <a:rPr lang="zh-TW" altLang="en-US" dirty="0"/>
              <a:t>也</a:t>
            </a:r>
            <a:r>
              <a:rPr lang="zh-TW" altLang="en-US" dirty="0" smtClean="0"/>
              <a:t>提升</a:t>
            </a:r>
            <a:r>
              <a:rPr lang="zh-TW" altLang="en-US" dirty="0"/>
              <a:t>一</a:t>
            </a:r>
            <a:r>
              <a:rPr lang="zh-TW" altLang="en-US" dirty="0" smtClean="0"/>
              <a:t>倍。</a:t>
            </a:r>
            <a:r>
              <a:rPr lang="zh-TW" altLang="en-US" dirty="0"/>
              <a:t>」</a:t>
            </a:r>
            <a:endParaRPr lang="en-US" altLang="zh-TW" dirty="0"/>
          </a:p>
        </p:txBody>
      </p:sp>
      <p:pic>
        <p:nvPicPr>
          <p:cNvPr id="9218" name="Picture 2" descr="File:Transistor Count and Moore's Law - 2011.sv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3122" y="2832031"/>
            <a:ext cx="4353134" cy="390933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5376179" y="895633"/>
            <a:ext cx="233910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認識中央處理器</a:t>
            </a:r>
            <a:endParaRPr lang="zh-TW" altLang="en-US" sz="2400" dirty="0">
              <a:solidFill>
                <a:schemeClr val="accent1">
                  <a:lumMod val="20000"/>
                  <a:lumOff val="80000"/>
                </a:schemeClr>
              </a:solidFill>
              <a:latin typeface="微軟正黑體" pitchFamily="34" charset="-120"/>
              <a:ea typeface="微軟正黑體" pitchFamily="34" charset="-120"/>
            </a:endParaRPr>
          </a:p>
        </p:txBody>
      </p:sp>
      <p:sp>
        <p:nvSpPr>
          <p:cNvPr id="8" name="文字方塊 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48</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9" name="文字方塊 8"/>
          <p:cNvSpPr txBox="1"/>
          <p:nvPr/>
        </p:nvSpPr>
        <p:spPr>
          <a:xfrm>
            <a:off x="5436096" y="6495147"/>
            <a:ext cx="1152128" cy="246221"/>
          </a:xfrm>
          <a:prstGeom prst="rect">
            <a:avLst/>
          </a:prstGeom>
          <a:noFill/>
        </p:spPr>
        <p:txBody>
          <a:bodyPr wrap="square" rtlCol="0">
            <a:spAutoFit/>
          </a:bodyPr>
          <a:lstStyle/>
          <a:p>
            <a:pPr algn="ctr"/>
            <a:r>
              <a:rPr lang="en-US" altLang="zh-TW" sz="1000" dirty="0" smtClean="0">
                <a:latin typeface="微軟正黑體" pitchFamily="34" charset="-120"/>
                <a:ea typeface="微軟正黑體" pitchFamily="34" charset="-120"/>
              </a:rPr>
              <a:t>【</a:t>
            </a:r>
            <a:r>
              <a:rPr lang="zh-TW" altLang="en-US" sz="1000" dirty="0" smtClean="0">
                <a:latin typeface="微軟正黑體" pitchFamily="34" charset="-120"/>
                <a:ea typeface="微軟正黑體" pitchFamily="34" charset="-120"/>
                <a:hlinkClick r:id="rId4"/>
              </a:rPr>
              <a:t>圖片來源</a:t>
            </a:r>
            <a:r>
              <a:rPr lang="en-US" altLang="zh-TW" sz="1000" dirty="0" smtClean="0">
                <a:latin typeface="微軟正黑體" pitchFamily="34" charset="-120"/>
                <a:ea typeface="微軟正黑體" pitchFamily="34" charset="-120"/>
              </a:rPr>
              <a:t>】</a:t>
            </a:r>
            <a:endParaRPr lang="zh-TW" altLang="en-US" sz="1000" dirty="0">
              <a:latin typeface="微軟正黑體" pitchFamily="34" charset="-120"/>
              <a:ea typeface="微軟正黑體" pitchFamily="34" charset="-120"/>
            </a:endParaRPr>
          </a:p>
        </p:txBody>
      </p:sp>
    </p:spTree>
    <p:extLst>
      <p:ext uri="{BB962C8B-B14F-4D97-AF65-F5344CB8AC3E}">
        <p14:creationId xmlns:p14="http://schemas.microsoft.com/office/powerpoint/2010/main" val="3228158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a:t>
            </a:r>
            <a:r>
              <a:rPr lang="zh-TW" altLang="en-US" dirty="0"/>
              <a:t>單元</a:t>
            </a:r>
          </a:p>
        </p:txBody>
      </p:sp>
      <p:sp>
        <p:nvSpPr>
          <p:cNvPr id="3" name="內容版面配置區 2"/>
          <p:cNvSpPr>
            <a:spLocks noGrp="1"/>
          </p:cNvSpPr>
          <p:nvPr>
            <p:ph idx="1"/>
          </p:nvPr>
        </p:nvSpPr>
        <p:spPr>
          <a:prstGeom prst="rect">
            <a:avLst/>
          </a:prstGeom>
        </p:spPr>
        <p:txBody>
          <a:bodyPr>
            <a:normAutofit/>
          </a:bodyPr>
          <a:lstStyle/>
          <a:p>
            <a:r>
              <a:rPr lang="zh-TW" altLang="en-US" b="1" dirty="0">
                <a:solidFill>
                  <a:srgbClr val="0070C0"/>
                </a:solidFill>
              </a:rPr>
              <a:t>處理單元功能及</a:t>
            </a:r>
            <a:r>
              <a:rPr lang="zh-TW" altLang="en-US" b="1" dirty="0" smtClean="0">
                <a:solidFill>
                  <a:srgbClr val="0070C0"/>
                </a:solidFill>
              </a:rPr>
              <a:t>結構</a:t>
            </a:r>
            <a:endParaRPr lang="en-US" altLang="zh-TW" b="1" dirty="0" smtClean="0">
              <a:solidFill>
                <a:srgbClr val="0070C0"/>
              </a:solidFill>
            </a:endParaRPr>
          </a:p>
          <a:p>
            <a:pPr lvl="1"/>
            <a:r>
              <a:rPr lang="zh-TW" altLang="en-US" dirty="0" smtClean="0"/>
              <a:t>有</a:t>
            </a:r>
            <a:r>
              <a:rPr lang="zh-TW" altLang="en-US" dirty="0"/>
              <a:t>「</a:t>
            </a:r>
            <a:r>
              <a:rPr lang="zh-TW" altLang="en-US" dirty="0">
                <a:solidFill>
                  <a:srgbClr val="FF0000"/>
                </a:solidFill>
              </a:rPr>
              <a:t>算術／邏輯單元</a:t>
            </a:r>
            <a:r>
              <a:rPr lang="zh-TW" altLang="en-US" dirty="0"/>
              <a:t>」及「</a:t>
            </a:r>
            <a:r>
              <a:rPr lang="zh-TW" altLang="en-US" dirty="0" smtClean="0">
                <a:solidFill>
                  <a:srgbClr val="FF0000"/>
                </a:solidFill>
              </a:rPr>
              <a:t>控制單元</a:t>
            </a:r>
            <a:r>
              <a:rPr lang="zh-TW" altLang="en-US" dirty="0" smtClean="0"/>
              <a:t>」。</a:t>
            </a:r>
            <a:endParaRPr lang="en-US" altLang="zh-TW" dirty="0" smtClean="0"/>
          </a:p>
          <a:p>
            <a:pPr lvl="1"/>
            <a:endParaRPr lang="zh-TW" altLang="en-US" dirty="0"/>
          </a:p>
          <a:p>
            <a:pPr lvl="1"/>
            <a:r>
              <a:rPr lang="zh-TW" altLang="en-US" dirty="0" smtClean="0"/>
              <a:t>中央</a:t>
            </a:r>
            <a:r>
              <a:rPr lang="zh-TW" altLang="en-US" dirty="0"/>
              <a:t>處理器中有一小部份</a:t>
            </a:r>
            <a:r>
              <a:rPr lang="zh-TW" altLang="en-US" dirty="0" smtClean="0"/>
              <a:t>的記憶</a:t>
            </a:r>
            <a:r>
              <a:rPr lang="zh-TW" altLang="en-US" dirty="0"/>
              <a:t>單元被用來暫時存放目前指令的記憶體位</a:t>
            </a:r>
            <a:r>
              <a:rPr lang="zh-TW" altLang="en-US" dirty="0" smtClean="0"/>
              <a:t>址或是</a:t>
            </a:r>
            <a:r>
              <a:rPr lang="zh-TW" altLang="en-US" dirty="0"/>
              <a:t>作為計算中資料的暫存區</a:t>
            </a:r>
            <a:r>
              <a:rPr lang="zh-TW" altLang="en-US" dirty="0" smtClean="0"/>
              <a:t>，稱為</a:t>
            </a:r>
            <a:r>
              <a:rPr lang="zh-TW" altLang="en-US" dirty="0">
                <a:solidFill>
                  <a:srgbClr val="FF0000"/>
                </a:solidFill>
              </a:rPr>
              <a:t>暫存器</a:t>
            </a:r>
            <a:r>
              <a:rPr lang="en-US" altLang="zh-TW" dirty="0">
                <a:solidFill>
                  <a:srgbClr val="FF0000"/>
                </a:solidFill>
              </a:rPr>
              <a:t>(register)</a:t>
            </a:r>
            <a:r>
              <a:rPr lang="zh-TW" altLang="en-US" dirty="0"/>
              <a:t>。</a:t>
            </a:r>
            <a:endParaRPr lang="en-US" altLang="zh-TW" dirty="0"/>
          </a:p>
        </p:txBody>
      </p:sp>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48</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74794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2-1.1</a:t>
            </a:r>
            <a:r>
              <a:rPr lang="zh-TW" altLang="en-US" dirty="0" smtClean="0"/>
              <a:t> 電腦基本組成</a:t>
            </a:r>
            <a:endParaRPr lang="zh-TW" altLang="en-US" dirty="0"/>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315803" y="1403350"/>
            <a:ext cx="851239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字方塊 10"/>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40</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6" name="文字方塊 5"/>
          <p:cNvSpPr txBox="1"/>
          <p:nvPr/>
        </p:nvSpPr>
        <p:spPr>
          <a:xfrm>
            <a:off x="6156176" y="2051556"/>
            <a:ext cx="1529077"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液晶顯示器</a:t>
            </a:r>
            <a:endParaRPr lang="zh-TW" altLang="en-US" b="1" dirty="0">
              <a:solidFill>
                <a:schemeClr val="bg1"/>
              </a:solidFill>
              <a:latin typeface="微軟正黑體" pitchFamily="34" charset="-120"/>
              <a:ea typeface="微軟正黑體" pitchFamily="34" charset="-120"/>
            </a:endParaRPr>
          </a:p>
        </p:txBody>
      </p:sp>
      <p:sp>
        <p:nvSpPr>
          <p:cNvPr id="7" name="文字方塊 6"/>
          <p:cNvSpPr txBox="1"/>
          <p:nvPr/>
        </p:nvSpPr>
        <p:spPr>
          <a:xfrm>
            <a:off x="1115616" y="2564904"/>
            <a:ext cx="792088"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主機</a:t>
            </a:r>
            <a:endParaRPr lang="zh-TW" altLang="en-US" b="1" dirty="0">
              <a:solidFill>
                <a:schemeClr val="bg1"/>
              </a:solidFill>
              <a:latin typeface="微軟正黑體" pitchFamily="34" charset="-120"/>
              <a:ea typeface="微軟正黑體" pitchFamily="34" charset="-120"/>
            </a:endParaRPr>
          </a:p>
        </p:txBody>
      </p:sp>
      <p:sp>
        <p:nvSpPr>
          <p:cNvPr id="8" name="文字方塊 7"/>
          <p:cNvSpPr txBox="1"/>
          <p:nvPr/>
        </p:nvSpPr>
        <p:spPr>
          <a:xfrm>
            <a:off x="2195737" y="5805264"/>
            <a:ext cx="764538"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鍵盤</a:t>
            </a:r>
            <a:endParaRPr lang="zh-TW" altLang="en-US" b="1" dirty="0">
              <a:solidFill>
                <a:schemeClr val="bg1"/>
              </a:solidFill>
              <a:latin typeface="微軟正黑體" pitchFamily="34" charset="-120"/>
              <a:ea typeface="微軟正黑體" pitchFamily="34" charset="-120"/>
            </a:endParaRPr>
          </a:p>
        </p:txBody>
      </p:sp>
      <p:sp>
        <p:nvSpPr>
          <p:cNvPr id="9" name="文字方塊 8"/>
          <p:cNvSpPr txBox="1"/>
          <p:nvPr/>
        </p:nvSpPr>
        <p:spPr>
          <a:xfrm>
            <a:off x="8100392" y="3988362"/>
            <a:ext cx="764538"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喇叭</a:t>
            </a:r>
            <a:endParaRPr lang="zh-TW" altLang="en-US" b="1" dirty="0">
              <a:solidFill>
                <a:schemeClr val="bg1"/>
              </a:solidFill>
              <a:latin typeface="微軟正黑體" pitchFamily="34" charset="-120"/>
              <a:ea typeface="微軟正黑體" pitchFamily="34" charset="-120"/>
            </a:endParaRPr>
          </a:p>
        </p:txBody>
      </p:sp>
      <p:sp>
        <p:nvSpPr>
          <p:cNvPr id="15" name="文字方塊 14"/>
          <p:cNvSpPr txBox="1"/>
          <p:nvPr/>
        </p:nvSpPr>
        <p:spPr>
          <a:xfrm>
            <a:off x="7143768" y="5857892"/>
            <a:ext cx="764538"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滑鼠</a:t>
            </a:r>
            <a:endParaRPr lang="zh-TW" altLang="en-US" b="1" dirty="0">
              <a:solidFill>
                <a:schemeClr val="bg1"/>
              </a:solidFill>
              <a:latin typeface="微軟正黑體" pitchFamily="34" charset="-120"/>
              <a:ea typeface="微軟正黑體" pitchFamily="34" charset="-120"/>
            </a:endParaRPr>
          </a:p>
        </p:txBody>
      </p:sp>
      <p:sp>
        <p:nvSpPr>
          <p:cNvPr id="13" name="文字方塊 12"/>
          <p:cNvSpPr txBox="1"/>
          <p:nvPr/>
        </p:nvSpPr>
        <p:spPr>
          <a:xfrm>
            <a:off x="5068403" y="895633"/>
            <a:ext cx="2646878"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桌上型電腦的外觀</a:t>
            </a:r>
            <a:endParaRPr lang="zh-TW" altLang="en-US" sz="2400" dirty="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518746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a:t>
            </a:r>
            <a:r>
              <a:rPr lang="zh-TW" altLang="en-US" dirty="0"/>
              <a:t>單元</a:t>
            </a:r>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認識內頻、外頻與倍</a:t>
            </a:r>
            <a:r>
              <a:rPr lang="zh-TW" altLang="en-US" b="1" dirty="0" smtClean="0">
                <a:solidFill>
                  <a:srgbClr val="0070C0"/>
                </a:solidFill>
              </a:rPr>
              <a:t>頻</a:t>
            </a:r>
            <a:endParaRPr lang="en-US" altLang="zh-TW" b="1" dirty="0" smtClean="0">
              <a:solidFill>
                <a:srgbClr val="0070C0"/>
              </a:solidFill>
            </a:endParaRPr>
          </a:p>
          <a:p>
            <a:pPr lvl="1">
              <a:spcBef>
                <a:spcPts val="1200"/>
              </a:spcBef>
              <a:buNone/>
            </a:pPr>
            <a:endParaRPr lang="en-US" altLang="zh-TW" dirty="0" smtClean="0"/>
          </a:p>
          <a:p>
            <a:pPr lvl="1">
              <a:spcBef>
                <a:spcPts val="1200"/>
              </a:spcBef>
              <a:buNone/>
            </a:pPr>
            <a:endParaRPr lang="en-US" altLang="zh-TW" dirty="0" smtClean="0"/>
          </a:p>
          <a:p>
            <a:pPr lvl="1">
              <a:spcBef>
                <a:spcPts val="1200"/>
              </a:spcBef>
              <a:buNone/>
            </a:pPr>
            <a:endParaRPr lang="en-US" altLang="zh-TW" dirty="0" smtClean="0"/>
          </a:p>
          <a:p>
            <a:pPr lvl="1">
              <a:spcBef>
                <a:spcPts val="1200"/>
              </a:spcBef>
            </a:pPr>
            <a:r>
              <a:rPr lang="zh-TW" altLang="en-US" dirty="0" smtClean="0"/>
              <a:t>電腦</a:t>
            </a:r>
            <a:r>
              <a:rPr lang="zh-TW" altLang="en-US" dirty="0"/>
              <a:t>玩家常常調整</a:t>
            </a:r>
            <a:r>
              <a:rPr lang="zh-TW" altLang="en-US" dirty="0">
                <a:solidFill>
                  <a:srgbClr val="FF0000"/>
                </a:solidFill>
              </a:rPr>
              <a:t>倍頻</a:t>
            </a:r>
            <a:r>
              <a:rPr lang="zh-TW" altLang="en-US" dirty="0"/>
              <a:t>來達到加快中央處理器執行</a:t>
            </a:r>
            <a:r>
              <a:rPr lang="zh-TW" altLang="en-US" dirty="0" smtClean="0"/>
              <a:t>速度</a:t>
            </a:r>
            <a:r>
              <a:rPr lang="zh-TW" altLang="en-US" dirty="0"/>
              <a:t>（超頻）。</a:t>
            </a:r>
          </a:p>
        </p:txBody>
      </p:sp>
      <p:sp>
        <p:nvSpPr>
          <p:cNvPr id="8" name="圓角矩形 7"/>
          <p:cNvSpPr/>
          <p:nvPr/>
        </p:nvSpPr>
        <p:spPr>
          <a:xfrm>
            <a:off x="2857488" y="4869160"/>
            <a:ext cx="388843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8038" lvl="1" indent="-803275" algn="ctr"/>
            <a:r>
              <a:rPr lang="zh-TW" altLang="en-US" sz="2800" b="1" dirty="0">
                <a:latin typeface="微軟正黑體" pitchFamily="34" charset="-120"/>
                <a:ea typeface="微軟正黑體" pitchFamily="34" charset="-120"/>
              </a:rPr>
              <a:t>內頻＝外頻</a:t>
            </a:r>
            <a:r>
              <a:rPr lang="en-US" altLang="zh-TW" sz="2800" b="1" dirty="0">
                <a:latin typeface="微軟正黑體" pitchFamily="34" charset="-120"/>
                <a:ea typeface="微軟正黑體" pitchFamily="34" charset="-120"/>
              </a:rPr>
              <a:t>× </a:t>
            </a:r>
            <a:r>
              <a:rPr lang="zh-TW" altLang="en-US" sz="2800" b="1" dirty="0">
                <a:latin typeface="微軟正黑體" pitchFamily="34" charset="-120"/>
                <a:ea typeface="微軟正黑體" pitchFamily="34" charset="-120"/>
              </a:rPr>
              <a:t>倍頻</a:t>
            </a:r>
            <a:endParaRPr lang="en-US" altLang="zh-TW" sz="2800" b="1" baseline="-25000" dirty="0">
              <a:latin typeface="微軟正黑體" pitchFamily="34" charset="-120"/>
              <a:ea typeface="微軟正黑體" pitchFamily="34" charset="-120"/>
            </a:endParaRPr>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49</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aphicFrame>
        <p:nvGraphicFramePr>
          <p:cNvPr id="7" name="表格 6"/>
          <p:cNvGraphicFramePr>
            <a:graphicFrameLocks noGrp="1"/>
          </p:cNvGraphicFramePr>
          <p:nvPr/>
        </p:nvGraphicFramePr>
        <p:xfrm>
          <a:off x="1142976" y="2143116"/>
          <a:ext cx="7215238" cy="1357892"/>
        </p:xfrm>
        <a:graphic>
          <a:graphicData uri="http://schemas.openxmlformats.org/drawingml/2006/table">
            <a:tbl>
              <a:tblPr firstRow="1" bandRow="1">
                <a:tableStyleId>{5C22544A-7EE6-4342-B048-85BDC9FD1C3A}</a:tableStyleId>
              </a:tblPr>
              <a:tblGrid>
                <a:gridCol w="796144">
                  <a:extLst>
                    <a:ext uri="{9D8B030D-6E8A-4147-A177-3AD203B41FA5}">
                      <a16:colId xmlns:a16="http://schemas.microsoft.com/office/drawing/2014/main" val="20000"/>
                    </a:ext>
                  </a:extLst>
                </a:gridCol>
                <a:gridCol w="6419094">
                  <a:extLst>
                    <a:ext uri="{9D8B030D-6E8A-4147-A177-3AD203B41FA5}">
                      <a16:colId xmlns:a16="http://schemas.microsoft.com/office/drawing/2014/main" val="20001"/>
                    </a:ext>
                  </a:extLst>
                </a:gridCol>
              </a:tblGrid>
              <a:tr h="678946">
                <a:tc>
                  <a:txBody>
                    <a:bodyPr/>
                    <a:lstStyle/>
                    <a:p>
                      <a:r>
                        <a:rPr lang="zh-TW" altLang="en-US" sz="2400" dirty="0" smtClean="0">
                          <a:solidFill>
                            <a:schemeClr val="tx1"/>
                          </a:solidFill>
                          <a:latin typeface="微軟正黑體" pitchFamily="34" charset="-120"/>
                          <a:ea typeface="微軟正黑體" pitchFamily="34" charset="-120"/>
                        </a:rPr>
                        <a:t>外頻</a:t>
                      </a:r>
                      <a:endParaRPr lang="zh-TW" altLang="en-US" sz="2400" dirty="0">
                        <a:solidFill>
                          <a:schemeClr val="tx1"/>
                        </a:solidFill>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r>
                        <a:rPr lang="zh-TW" altLang="en-US" sz="2400" b="0" dirty="0" smtClean="0">
                          <a:solidFill>
                            <a:schemeClr val="tx1"/>
                          </a:solidFill>
                          <a:latin typeface="微軟正黑體" pitchFamily="34" charset="-120"/>
                          <a:ea typeface="微軟正黑體" pitchFamily="34" charset="-120"/>
                        </a:rPr>
                        <a:t>一個標準的時脈頻率來供各零件作為參考基準。</a:t>
                      </a:r>
                      <a:endParaRPr lang="zh-TW" altLang="en-US" sz="2400" b="0" dirty="0">
                        <a:solidFill>
                          <a:schemeClr val="tx1"/>
                        </a:solidFill>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0"/>
                  </a:ext>
                </a:extLst>
              </a:tr>
              <a:tr h="678946">
                <a:tc>
                  <a:txBody>
                    <a:bodyPr/>
                    <a:lstStyle/>
                    <a:p>
                      <a:r>
                        <a:rPr lang="zh-TW" altLang="en-US" sz="2400" b="1" dirty="0" smtClean="0">
                          <a:solidFill>
                            <a:schemeClr val="tx1"/>
                          </a:solidFill>
                          <a:latin typeface="微軟正黑體" pitchFamily="34" charset="-120"/>
                          <a:ea typeface="微軟正黑體" pitchFamily="34" charset="-120"/>
                        </a:rPr>
                        <a:t>內頻</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r>
                        <a:rPr lang="zh-TW" altLang="en-US" sz="2400" dirty="0" smtClean="0">
                          <a:solidFill>
                            <a:schemeClr val="tx1"/>
                          </a:solidFill>
                          <a:latin typeface="微軟正黑體" pitchFamily="34" charset="-120"/>
                          <a:ea typeface="微軟正黑體" pitchFamily="34" charset="-120"/>
                        </a:rPr>
                        <a:t>中央處理器內部的實際工作頻率。</a:t>
                      </a:r>
                      <a:endParaRPr lang="zh-TW" altLang="en-US" sz="2400" dirty="0">
                        <a:solidFill>
                          <a:schemeClr val="tx1"/>
                        </a:solidFill>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23529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a:t>
            </a:r>
            <a:r>
              <a:rPr lang="zh-TW" altLang="en-US" dirty="0"/>
              <a:t>單元</a:t>
            </a:r>
          </a:p>
        </p:txBody>
      </p:sp>
      <p:sp>
        <p:nvSpPr>
          <p:cNvPr id="3" name="內容版面配置區 2"/>
          <p:cNvSpPr>
            <a:spLocks noGrp="1"/>
          </p:cNvSpPr>
          <p:nvPr>
            <p:ph idx="1"/>
          </p:nvPr>
        </p:nvSpPr>
        <p:spPr>
          <a:prstGeom prst="rect">
            <a:avLst/>
          </a:prstGeom>
        </p:spPr>
        <p:txBody>
          <a:bodyPr>
            <a:normAutofit/>
          </a:bodyPr>
          <a:lstStyle/>
          <a:p>
            <a:r>
              <a:rPr lang="zh-TW" altLang="en-US" b="1" dirty="0">
                <a:solidFill>
                  <a:srgbClr val="0070C0"/>
                </a:solidFill>
              </a:rPr>
              <a:t>影響中央處理器的效能</a:t>
            </a:r>
            <a:r>
              <a:rPr lang="zh-TW" altLang="en-US" b="1" dirty="0" smtClean="0">
                <a:solidFill>
                  <a:srgbClr val="0070C0"/>
                </a:solidFill>
              </a:rPr>
              <a:t>因素</a:t>
            </a:r>
            <a:endParaRPr lang="en-US" altLang="zh-TW" b="1" dirty="0" smtClean="0">
              <a:solidFill>
                <a:srgbClr val="0070C0"/>
              </a:solidFill>
            </a:endParaRPr>
          </a:p>
          <a:p>
            <a:pPr lvl="1"/>
            <a:r>
              <a:rPr lang="zh-TW" altLang="en-US" b="1" dirty="0">
                <a:solidFill>
                  <a:srgbClr val="C00000"/>
                </a:solidFill>
              </a:rPr>
              <a:t>時脈頻率與中央處理器效能</a:t>
            </a:r>
          </a:p>
          <a:p>
            <a:pPr lvl="2">
              <a:lnSpc>
                <a:spcPct val="150000"/>
              </a:lnSpc>
            </a:pPr>
            <a:r>
              <a:rPr lang="zh-TW" altLang="en-US" dirty="0">
                <a:solidFill>
                  <a:srgbClr val="FF0000"/>
                </a:solidFill>
              </a:rPr>
              <a:t>時脈週期</a:t>
            </a:r>
            <a:r>
              <a:rPr lang="en-US" altLang="zh-TW" dirty="0">
                <a:solidFill>
                  <a:srgbClr val="FF0000"/>
                </a:solidFill>
              </a:rPr>
              <a:t>(clock period</a:t>
            </a:r>
            <a:r>
              <a:rPr lang="en-US" altLang="zh-TW" dirty="0" smtClean="0">
                <a:solidFill>
                  <a:srgbClr val="FF0000"/>
                </a:solidFill>
              </a:rPr>
              <a:t>)</a:t>
            </a:r>
            <a:r>
              <a:rPr lang="zh-TW" altLang="en-US" dirty="0" smtClean="0"/>
              <a:t>是</a:t>
            </a:r>
            <a:r>
              <a:rPr lang="zh-TW" altLang="en-US" dirty="0"/>
              <a:t>時脈頻率的</a:t>
            </a:r>
            <a:r>
              <a:rPr lang="zh-TW" altLang="en-US" dirty="0" smtClean="0"/>
              <a:t>倒數。</a:t>
            </a:r>
            <a:endParaRPr lang="en-US" altLang="zh-TW" dirty="0"/>
          </a:p>
          <a:p>
            <a:pPr lvl="2">
              <a:lnSpc>
                <a:spcPct val="150000"/>
              </a:lnSpc>
            </a:pPr>
            <a:endParaRPr lang="en-US" altLang="zh-TW" dirty="0" smtClean="0"/>
          </a:p>
        </p:txBody>
      </p:sp>
      <p:pic>
        <p:nvPicPr>
          <p:cNvPr id="10"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28860" y="2928932"/>
            <a:ext cx="4437186" cy="364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49</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012893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a:t>
            </a:r>
            <a:r>
              <a:rPr lang="zh-TW" altLang="en-US" dirty="0"/>
              <a:t>單元</a:t>
            </a:r>
          </a:p>
        </p:txBody>
      </p:sp>
      <p:sp>
        <p:nvSpPr>
          <p:cNvPr id="3" name="內容版面配置區 2"/>
          <p:cNvSpPr>
            <a:spLocks noGrp="1"/>
          </p:cNvSpPr>
          <p:nvPr>
            <p:ph idx="1"/>
          </p:nvPr>
        </p:nvSpPr>
        <p:spPr>
          <a:prstGeom prst="rect">
            <a:avLst/>
          </a:prstGeom>
        </p:spPr>
        <p:txBody>
          <a:bodyPr>
            <a:normAutofit/>
          </a:bodyPr>
          <a:lstStyle/>
          <a:p>
            <a:pPr lvl="2">
              <a:lnSpc>
                <a:spcPct val="150000"/>
              </a:lnSpc>
            </a:pPr>
            <a:r>
              <a:rPr lang="zh-TW" altLang="en-US" dirty="0"/>
              <a:t>若某中央處理器時脈頻率為</a:t>
            </a:r>
            <a:r>
              <a:rPr lang="en-US" altLang="zh-TW" dirty="0"/>
              <a:t>500 MHz</a:t>
            </a:r>
            <a:r>
              <a:rPr lang="zh-TW" altLang="en-US" dirty="0"/>
              <a:t>，則時脈週期</a:t>
            </a:r>
            <a:r>
              <a:rPr lang="zh-TW" altLang="en-US" dirty="0" smtClean="0"/>
              <a:t>為</a:t>
            </a:r>
            <a:endParaRPr lang="en-US" altLang="zh-TW" dirty="0" smtClean="0"/>
          </a:p>
        </p:txBody>
      </p:sp>
      <p:sp>
        <p:nvSpPr>
          <p:cNvPr id="5" name="圓角矩形 4"/>
          <p:cNvSpPr/>
          <p:nvPr/>
        </p:nvSpPr>
        <p:spPr>
          <a:xfrm>
            <a:off x="1759323" y="2315726"/>
            <a:ext cx="6241701" cy="756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a:t>
            </a:r>
            <a:r>
              <a:rPr lang="en-US" altLang="zh-TW" sz="2400" b="1" dirty="0">
                <a:latin typeface="微軟正黑體" pitchFamily="34" charset="-120"/>
                <a:ea typeface="微軟正黑體" pitchFamily="34" charset="-120"/>
              </a:rPr>
              <a:t>(500×10</a:t>
            </a:r>
            <a:r>
              <a:rPr lang="en-US" altLang="zh-TW" sz="2400" b="1" baseline="30000" dirty="0">
                <a:latin typeface="微軟正黑體" pitchFamily="34" charset="-120"/>
                <a:ea typeface="微軟正黑體" pitchFamily="34" charset="-120"/>
              </a:rPr>
              <a:t>6</a:t>
            </a:r>
            <a:r>
              <a:rPr lang="en-US" altLang="zh-TW" sz="2400" b="1" dirty="0">
                <a:latin typeface="微軟正黑體" pitchFamily="34" charset="-120"/>
                <a:ea typeface="微軟正黑體" pitchFamily="34" charset="-120"/>
              </a:rPr>
              <a:t>) </a:t>
            </a:r>
            <a:r>
              <a:rPr lang="zh-TW" altLang="en-US" sz="2400" b="1" dirty="0" smtClean="0">
                <a:latin typeface="微軟正黑體" pitchFamily="34" charset="-120"/>
                <a:ea typeface="微軟正黑體" pitchFamily="34" charset="-120"/>
              </a:rPr>
              <a:t>秒＝</a:t>
            </a:r>
            <a:r>
              <a:rPr lang="en-US" altLang="zh-TW" sz="2400" b="1" dirty="0" smtClean="0">
                <a:latin typeface="微軟正黑體" pitchFamily="34" charset="-120"/>
                <a:ea typeface="微軟正黑體" pitchFamily="34" charset="-120"/>
              </a:rPr>
              <a:t>2×10</a:t>
            </a:r>
            <a:r>
              <a:rPr lang="en-US" altLang="zh-TW" sz="2400" b="1" baseline="30000" dirty="0" smtClean="0">
                <a:latin typeface="微軟正黑體" pitchFamily="34" charset="-120"/>
                <a:ea typeface="微軟正黑體" pitchFamily="34" charset="-120"/>
              </a:rPr>
              <a:t>-9</a:t>
            </a:r>
            <a:r>
              <a:rPr lang="en-US" altLang="zh-TW" sz="2400" b="1" dirty="0" smtClean="0">
                <a:latin typeface="微軟正黑體" pitchFamily="34" charset="-120"/>
                <a:ea typeface="微軟正黑體" pitchFamily="34" charset="-120"/>
              </a:rPr>
              <a:t> </a:t>
            </a:r>
            <a:r>
              <a:rPr lang="zh-TW" altLang="en-US" sz="2400" b="1" dirty="0" smtClean="0">
                <a:latin typeface="微軟正黑體" pitchFamily="34" charset="-120"/>
                <a:ea typeface="微軟正黑體" pitchFamily="34" charset="-120"/>
              </a:rPr>
              <a:t>秒＝</a:t>
            </a:r>
            <a:r>
              <a:rPr lang="en-US" altLang="zh-TW" sz="2400" b="1" dirty="0" smtClean="0">
                <a:latin typeface="微軟正黑體" pitchFamily="34" charset="-120"/>
                <a:ea typeface="微軟正黑體" pitchFamily="34" charset="-120"/>
              </a:rPr>
              <a:t>2 </a:t>
            </a:r>
            <a:r>
              <a:rPr lang="en-US" altLang="zh-TW" sz="2400" b="1" dirty="0">
                <a:latin typeface="微軟正黑體" pitchFamily="34" charset="-120"/>
                <a:ea typeface="微軟正黑體" pitchFamily="34" charset="-120"/>
              </a:rPr>
              <a:t>ns</a:t>
            </a:r>
            <a:r>
              <a:rPr lang="zh-TW" altLang="en-US" sz="2400" b="1" dirty="0">
                <a:latin typeface="微軟正黑體" pitchFamily="34" charset="-120"/>
                <a:ea typeface="微軟正黑體" pitchFamily="34" charset="-120"/>
              </a:rPr>
              <a:t>（奈秒</a:t>
            </a:r>
            <a:r>
              <a:rPr lang="zh-TW" altLang="en-US" sz="2400" b="1" dirty="0" smtClean="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p:txBody>
      </p:sp>
      <p:sp>
        <p:nvSpPr>
          <p:cNvPr id="6" name="內容版面配置區 2"/>
          <p:cNvSpPr txBox="1">
            <a:spLocks/>
          </p:cNvSpPr>
          <p:nvPr/>
        </p:nvSpPr>
        <p:spPr>
          <a:xfrm>
            <a:off x="457200" y="3573016"/>
            <a:ext cx="8229600" cy="2520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600" b="1"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3200" b="1"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800" b="1"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b="1"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600" b="1"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nSpc>
                <a:spcPct val="150000"/>
              </a:lnSpc>
            </a:pPr>
            <a:r>
              <a:rPr lang="zh-TW" altLang="en-US" sz="2400" b="0" dirty="0" smtClean="0"/>
              <a:t>由於每個指令所需的執行時間長短不同，因此有人提出用平均每秒能執行多少</a:t>
            </a:r>
            <a:r>
              <a:rPr lang="zh-TW" altLang="en-US" sz="2400" b="0" dirty="0" smtClean="0">
                <a:solidFill>
                  <a:srgbClr val="FF0000"/>
                </a:solidFill>
              </a:rPr>
              <a:t>百萬個指令</a:t>
            </a:r>
            <a:r>
              <a:rPr lang="en-US" altLang="zh-TW" sz="2400" b="0" dirty="0" smtClean="0">
                <a:solidFill>
                  <a:srgbClr val="FF0000"/>
                </a:solidFill>
              </a:rPr>
              <a:t>(MIPS)</a:t>
            </a:r>
            <a:r>
              <a:rPr lang="zh-TW" altLang="en-US" sz="2400" b="0" dirty="0" smtClean="0"/>
              <a:t>作為衡量電腦效能的指標。</a:t>
            </a:r>
            <a:endParaRPr lang="en-US" altLang="zh-TW" sz="2400" b="0" dirty="0" smtClean="0"/>
          </a:p>
        </p:txBody>
      </p:sp>
      <p:sp>
        <p:nvSpPr>
          <p:cNvPr id="8" name="文字方塊 7"/>
          <p:cNvSpPr txBox="1"/>
          <p:nvPr/>
        </p:nvSpPr>
        <p:spPr>
          <a:xfrm>
            <a:off x="3837299" y="895633"/>
            <a:ext cx="387798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影響中央處理器的效能因素</a:t>
            </a:r>
          </a:p>
        </p:txBody>
      </p:sp>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49</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228967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a:solidFill>
                  <a:srgbClr val="C00000"/>
                </a:solidFill>
              </a:rPr>
              <a:t>字組長度與中央處理器位元</a:t>
            </a:r>
            <a:r>
              <a:rPr lang="zh-TW" altLang="en-US" b="1" dirty="0" smtClean="0">
                <a:solidFill>
                  <a:srgbClr val="C00000"/>
                </a:solidFill>
              </a:rPr>
              <a:t>數</a:t>
            </a:r>
            <a:endParaRPr lang="en-US" altLang="zh-TW" b="1" dirty="0" smtClean="0">
              <a:solidFill>
                <a:srgbClr val="C00000"/>
              </a:solidFill>
            </a:endParaRPr>
          </a:p>
          <a:p>
            <a:pPr lvl="2">
              <a:spcBef>
                <a:spcPts val="1200"/>
              </a:spcBef>
            </a:pPr>
            <a:r>
              <a:rPr lang="zh-TW" altLang="en-US" dirty="0"/>
              <a:t>處理器在每一次機器週期中能夠處理的資料量稱為</a:t>
            </a:r>
            <a:r>
              <a:rPr lang="zh-TW" altLang="en-US" dirty="0">
                <a:solidFill>
                  <a:srgbClr val="FF0000"/>
                </a:solidFill>
              </a:rPr>
              <a:t>字組</a:t>
            </a:r>
            <a:r>
              <a:rPr lang="en-US" altLang="zh-TW" dirty="0">
                <a:solidFill>
                  <a:srgbClr val="FF0000"/>
                </a:solidFill>
              </a:rPr>
              <a:t>(Word</a:t>
            </a:r>
            <a:r>
              <a:rPr lang="en-US" altLang="zh-TW" dirty="0" smtClean="0">
                <a:solidFill>
                  <a:srgbClr val="FF0000"/>
                </a:solidFill>
              </a:rPr>
              <a:t>)</a:t>
            </a:r>
            <a:r>
              <a:rPr lang="zh-TW" altLang="en-US" dirty="0" smtClean="0"/>
              <a:t>。</a:t>
            </a:r>
            <a:endParaRPr lang="en-US" altLang="zh-TW" dirty="0" smtClean="0"/>
          </a:p>
          <a:p>
            <a:pPr lvl="2">
              <a:spcBef>
                <a:spcPts val="1200"/>
              </a:spcBef>
            </a:pPr>
            <a:r>
              <a:rPr lang="zh-TW" altLang="en-US" dirty="0" smtClean="0"/>
              <a:t>處理器</a:t>
            </a:r>
            <a:r>
              <a:rPr lang="zh-TW" altLang="en-US" dirty="0"/>
              <a:t>的字組長度愈大，處理器的效能也愈</a:t>
            </a:r>
            <a:r>
              <a:rPr lang="zh-TW" altLang="en-US" dirty="0" smtClean="0"/>
              <a:t>高。</a:t>
            </a:r>
            <a:endParaRPr lang="zh-TW" altLang="en-US" dirty="0"/>
          </a:p>
        </p:txBody>
      </p:sp>
      <p:sp>
        <p:nvSpPr>
          <p:cNvPr id="11" name="文字方塊 10"/>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50</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13" name="群組 12"/>
          <p:cNvGrpSpPr/>
          <p:nvPr/>
        </p:nvGrpSpPr>
        <p:grpSpPr>
          <a:xfrm>
            <a:off x="1529768" y="3429000"/>
            <a:ext cx="7042760" cy="2907066"/>
            <a:chOff x="2557982" y="3594762"/>
            <a:chExt cx="7042760" cy="2907066"/>
          </a:xfrm>
        </p:grpSpPr>
        <p:pic>
          <p:nvPicPr>
            <p:cNvPr id="12290"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557982" y="3594762"/>
              <a:ext cx="3385668" cy="2907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215074" y="3612488"/>
              <a:ext cx="3385668" cy="28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文字方塊 14"/>
          <p:cNvSpPr txBox="1"/>
          <p:nvPr/>
        </p:nvSpPr>
        <p:spPr>
          <a:xfrm>
            <a:off x="3837299" y="895633"/>
            <a:ext cx="387798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影響中央處理器的效能因素</a:t>
            </a:r>
          </a:p>
        </p:txBody>
      </p:sp>
    </p:spTree>
    <p:extLst>
      <p:ext uri="{BB962C8B-B14F-4D97-AF65-F5344CB8AC3E}">
        <p14:creationId xmlns:p14="http://schemas.microsoft.com/office/powerpoint/2010/main" val="3481473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a:solidFill>
                  <a:srgbClr val="C00000"/>
                </a:solidFill>
              </a:rPr>
              <a:t>快取</a:t>
            </a:r>
            <a:r>
              <a:rPr lang="zh-TW" altLang="en-US" b="1" dirty="0" smtClean="0">
                <a:solidFill>
                  <a:srgbClr val="C00000"/>
                </a:solidFill>
              </a:rPr>
              <a:t>記憶體</a:t>
            </a:r>
            <a:r>
              <a:rPr lang="en-US" altLang="zh-TW" b="1" dirty="0">
                <a:solidFill>
                  <a:srgbClr val="C00000"/>
                </a:solidFill>
              </a:rPr>
              <a:t>(Cache Memory</a:t>
            </a:r>
            <a:r>
              <a:rPr lang="en-US" altLang="zh-TW" b="1" dirty="0" smtClean="0">
                <a:solidFill>
                  <a:srgbClr val="C00000"/>
                </a:solidFill>
              </a:rPr>
              <a:t>)</a:t>
            </a:r>
            <a:endParaRPr lang="zh-TW" altLang="en-US" b="1" dirty="0">
              <a:solidFill>
                <a:srgbClr val="C00000"/>
              </a:solidFill>
            </a:endParaRPr>
          </a:p>
          <a:p>
            <a:pPr lvl="2">
              <a:spcBef>
                <a:spcPts val="1200"/>
              </a:spcBef>
            </a:pPr>
            <a:r>
              <a:rPr lang="zh-TW" altLang="en-US" dirty="0" smtClean="0"/>
              <a:t>快取記憶體是直接</a:t>
            </a:r>
            <a:r>
              <a:rPr lang="zh-TW" altLang="en-US" dirty="0"/>
              <a:t>設計在</a:t>
            </a:r>
            <a:r>
              <a:rPr lang="zh-TW" altLang="en-US" dirty="0" smtClean="0"/>
              <a:t>處理器中的記憶體，可</a:t>
            </a:r>
            <a:r>
              <a:rPr lang="zh-TW" altLang="en-US" dirty="0"/>
              <a:t>減少處理器等待資料從主記憶體載入</a:t>
            </a:r>
            <a:r>
              <a:rPr lang="zh-TW" altLang="en-US" dirty="0" smtClean="0"/>
              <a:t>的時間</a:t>
            </a:r>
            <a:r>
              <a:rPr lang="zh-TW" altLang="en-US" dirty="0"/>
              <a:t>。</a:t>
            </a:r>
          </a:p>
          <a:p>
            <a:pPr lvl="3">
              <a:spcBef>
                <a:spcPts val="1200"/>
              </a:spcBef>
            </a:pPr>
            <a:endParaRPr lang="en-US" altLang="zh-TW" sz="2400" dirty="0" smtClean="0">
              <a:solidFill>
                <a:schemeClr val="tx1">
                  <a:lumMod val="50000"/>
                  <a:lumOff val="50000"/>
                </a:schemeClr>
              </a:solidFill>
            </a:endParaRPr>
          </a:p>
          <a:p>
            <a:pPr lvl="3">
              <a:spcBef>
                <a:spcPts val="1200"/>
              </a:spcBef>
            </a:pPr>
            <a:endParaRPr lang="en-US" altLang="zh-TW" sz="2400" dirty="0" smtClean="0">
              <a:solidFill>
                <a:schemeClr val="tx1">
                  <a:lumMod val="50000"/>
                  <a:lumOff val="50000"/>
                </a:schemeClr>
              </a:solidFill>
            </a:endParaRPr>
          </a:p>
          <a:p>
            <a:pPr lvl="3">
              <a:spcBef>
                <a:spcPts val="1200"/>
              </a:spcBef>
            </a:pPr>
            <a:endParaRPr lang="zh-TW" altLang="en-US" sz="2400" dirty="0">
              <a:solidFill>
                <a:schemeClr val="tx1">
                  <a:lumMod val="50000"/>
                  <a:lumOff val="50000"/>
                </a:schemeClr>
              </a:solidFill>
            </a:endParaRPr>
          </a:p>
          <a:p>
            <a:pPr marL="914400" lvl="2" indent="0">
              <a:spcBef>
                <a:spcPts val="1200"/>
              </a:spcBef>
              <a:buNone/>
            </a:pPr>
            <a:endParaRPr lang="zh-TW" altLang="en-US" dirty="0" smtClean="0"/>
          </a:p>
        </p:txBody>
      </p:sp>
      <p:sp>
        <p:nvSpPr>
          <p:cNvPr id="11" name="文字方塊 10"/>
          <p:cNvSpPr txBox="1"/>
          <p:nvPr/>
        </p:nvSpPr>
        <p:spPr>
          <a:xfrm>
            <a:off x="3837299" y="895633"/>
            <a:ext cx="387798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影響中央處理器的效能因素</a:t>
            </a:r>
          </a:p>
        </p:txBody>
      </p:sp>
      <p:sp>
        <p:nvSpPr>
          <p:cNvPr id="12" name="文字方塊 11"/>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50</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2491" y="2838230"/>
            <a:ext cx="5919019" cy="2390970"/>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627784" y="5154008"/>
            <a:ext cx="4104456" cy="170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080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a:solidFill>
                  <a:srgbClr val="C00000"/>
                </a:solidFill>
              </a:rPr>
              <a:t>多核心與平行</a:t>
            </a:r>
            <a:r>
              <a:rPr lang="zh-TW" altLang="en-US" b="1" dirty="0" smtClean="0">
                <a:solidFill>
                  <a:srgbClr val="C00000"/>
                </a:solidFill>
              </a:rPr>
              <a:t>處理</a:t>
            </a:r>
            <a:endParaRPr lang="en-US" altLang="zh-TW" b="1" dirty="0" smtClean="0">
              <a:solidFill>
                <a:srgbClr val="C00000"/>
              </a:solidFill>
            </a:endParaRPr>
          </a:p>
          <a:p>
            <a:pPr lvl="2">
              <a:spcBef>
                <a:spcPts val="1200"/>
              </a:spcBef>
            </a:pPr>
            <a:r>
              <a:rPr lang="zh-TW" altLang="en-US" dirty="0"/>
              <a:t>為了避免高時脈產生的電磁波干擾及提昇處理器的效能，處理器廠商現今多</a:t>
            </a:r>
            <a:r>
              <a:rPr lang="zh-TW" altLang="en-US" dirty="0" smtClean="0"/>
              <a:t>採用</a:t>
            </a:r>
            <a:r>
              <a:rPr lang="zh-TW" altLang="en-US" dirty="0" smtClean="0">
                <a:solidFill>
                  <a:srgbClr val="FF0000"/>
                </a:solidFill>
              </a:rPr>
              <a:t>多</a:t>
            </a:r>
            <a:r>
              <a:rPr lang="zh-TW" altLang="en-US" dirty="0">
                <a:solidFill>
                  <a:srgbClr val="FF0000"/>
                </a:solidFill>
              </a:rPr>
              <a:t>核心</a:t>
            </a:r>
            <a:r>
              <a:rPr lang="zh-TW" altLang="en-US" dirty="0"/>
              <a:t>設計</a:t>
            </a:r>
            <a:r>
              <a:rPr lang="zh-TW" altLang="en-US" dirty="0" smtClean="0"/>
              <a:t>架構。</a:t>
            </a:r>
            <a:endParaRPr lang="zh-TW" altLang="en-US" dirty="0"/>
          </a:p>
          <a:p>
            <a:pPr lvl="2">
              <a:spcBef>
                <a:spcPts val="1200"/>
              </a:spcBef>
            </a:pPr>
            <a:r>
              <a:rPr lang="zh-TW" altLang="en-US" dirty="0"/>
              <a:t>每個獨立的處理器可平行處理程式中的</a:t>
            </a:r>
            <a:r>
              <a:rPr lang="zh-TW" altLang="en-US" dirty="0">
                <a:solidFill>
                  <a:srgbClr val="FF0000"/>
                </a:solidFill>
              </a:rPr>
              <a:t>執行</a:t>
            </a:r>
            <a:r>
              <a:rPr lang="zh-TW" altLang="en-US" dirty="0" smtClean="0">
                <a:solidFill>
                  <a:srgbClr val="FF0000"/>
                </a:solidFill>
              </a:rPr>
              <a:t>緒</a:t>
            </a:r>
            <a:r>
              <a:rPr lang="en-US" altLang="zh-TW" dirty="0" smtClean="0">
                <a:solidFill>
                  <a:srgbClr val="FF0000"/>
                </a:solidFill>
              </a:rPr>
              <a:t>(</a:t>
            </a:r>
            <a:r>
              <a:rPr lang="en-US" altLang="zh-TW" dirty="0">
                <a:solidFill>
                  <a:srgbClr val="FF0000"/>
                </a:solidFill>
              </a:rPr>
              <a:t>threads</a:t>
            </a:r>
            <a:r>
              <a:rPr lang="en-US" altLang="zh-TW" dirty="0" smtClean="0">
                <a:solidFill>
                  <a:srgbClr val="FF0000"/>
                </a:solidFill>
              </a:rPr>
              <a:t>)</a:t>
            </a:r>
            <a:r>
              <a:rPr lang="zh-TW" altLang="en-US" dirty="0" smtClean="0"/>
              <a:t>，</a:t>
            </a:r>
            <a:r>
              <a:rPr lang="zh-TW" altLang="en-US" dirty="0"/>
              <a:t>多</a:t>
            </a:r>
            <a:r>
              <a:rPr lang="zh-TW" altLang="en-US" dirty="0" smtClean="0"/>
              <a:t>核心比單核心更</a:t>
            </a:r>
            <a:r>
              <a:rPr lang="zh-TW" altLang="en-US" dirty="0"/>
              <a:t>適合多工環境</a:t>
            </a:r>
            <a:r>
              <a:rPr lang="zh-TW" altLang="en-US" dirty="0" smtClean="0"/>
              <a:t>。</a:t>
            </a:r>
            <a:endParaRPr lang="en-US" altLang="zh-TW" dirty="0" smtClean="0"/>
          </a:p>
        </p:txBody>
      </p:sp>
      <p:grpSp>
        <p:nvGrpSpPr>
          <p:cNvPr id="12" name="群組 11"/>
          <p:cNvGrpSpPr/>
          <p:nvPr/>
        </p:nvGrpSpPr>
        <p:grpSpPr>
          <a:xfrm>
            <a:off x="759996" y="3645024"/>
            <a:ext cx="7955408" cy="2219759"/>
            <a:chOff x="395536" y="4649103"/>
            <a:chExt cx="7955408" cy="2219759"/>
          </a:xfrm>
        </p:grpSpPr>
        <p:pic>
          <p:nvPicPr>
            <p:cNvPr id="15362"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79712" y="4649103"/>
              <a:ext cx="4680520" cy="221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圓角矩形圖說文字 7"/>
            <p:cNvSpPr/>
            <p:nvPr/>
          </p:nvSpPr>
          <p:spPr>
            <a:xfrm>
              <a:off x="395536" y="4869160"/>
              <a:ext cx="1772650" cy="510160"/>
            </a:xfrm>
            <a:prstGeom prst="wedgeRoundRectCallout">
              <a:avLst>
                <a:gd name="adj1" fmla="val 58481"/>
                <a:gd name="adj2" fmla="val 8552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b="1" dirty="0" smtClean="0">
                  <a:latin typeface="微軟正黑體" pitchFamily="34" charset="-120"/>
                  <a:ea typeface="微軟正黑體" pitchFamily="34" charset="-120"/>
                </a:rPr>
                <a:t>雙核心處理器</a:t>
              </a:r>
              <a:endParaRPr lang="zh-TW" altLang="en-US" b="1" dirty="0">
                <a:latin typeface="微軟正黑體" pitchFamily="34" charset="-120"/>
                <a:ea typeface="微軟正黑體" pitchFamily="34" charset="-120"/>
              </a:endParaRPr>
            </a:p>
          </p:txBody>
        </p:sp>
        <p:sp>
          <p:nvSpPr>
            <p:cNvPr id="9" name="圓角矩形圖說文字 8"/>
            <p:cNvSpPr/>
            <p:nvPr/>
          </p:nvSpPr>
          <p:spPr>
            <a:xfrm>
              <a:off x="6578294" y="4862911"/>
              <a:ext cx="1772650" cy="510160"/>
            </a:xfrm>
            <a:prstGeom prst="wedgeRoundRectCallout">
              <a:avLst>
                <a:gd name="adj1" fmla="val -60095"/>
                <a:gd name="adj2" fmla="val 9716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b="1" dirty="0" smtClean="0">
                  <a:latin typeface="微軟正黑體" pitchFamily="34" charset="-120"/>
                  <a:ea typeface="微軟正黑體" pitchFamily="34" charset="-120"/>
                </a:rPr>
                <a:t>四核心處理器</a:t>
              </a:r>
              <a:endParaRPr lang="zh-TW" altLang="en-US" b="1" dirty="0">
                <a:latin typeface="微軟正黑體" pitchFamily="34" charset="-120"/>
                <a:ea typeface="微軟正黑體" pitchFamily="34" charset="-120"/>
              </a:endParaRPr>
            </a:p>
          </p:txBody>
        </p:sp>
      </p:grpSp>
      <p:sp>
        <p:nvSpPr>
          <p:cNvPr id="10" name="文字方塊 9"/>
          <p:cNvSpPr txBox="1"/>
          <p:nvPr/>
        </p:nvSpPr>
        <p:spPr>
          <a:xfrm>
            <a:off x="3837299" y="895633"/>
            <a:ext cx="387798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影響中央處理器的效能因素</a:t>
            </a:r>
          </a:p>
        </p:txBody>
      </p:sp>
      <p:sp>
        <p:nvSpPr>
          <p:cNvPr id="11" name="文字方塊 10"/>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51</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7" name="文字方塊 8"/>
          <p:cNvSpPr txBox="1"/>
          <p:nvPr/>
        </p:nvSpPr>
        <p:spPr>
          <a:xfrm>
            <a:off x="882253" y="5797713"/>
            <a:ext cx="6624736"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smtClean="0">
                <a:solidFill>
                  <a:srgbClr val="FFFF00"/>
                </a:solidFill>
                <a:latin typeface="微軟正黑體" panose="020B0604030504040204" pitchFamily="34" charset="-120"/>
                <a:ea typeface="微軟正黑體" panose="020B0604030504040204" pitchFamily="34" charset="-120"/>
              </a:rPr>
              <a:t>執行緒</a:t>
            </a:r>
            <a:r>
              <a:rPr lang="zh-TW" altLang="en-US" sz="2000" b="1" dirty="0" smtClean="0">
                <a:latin typeface="微軟正黑體" panose="020B0604030504040204" pitchFamily="34" charset="-120"/>
                <a:ea typeface="微軟正黑體" panose="020B0604030504040204" pitchFamily="34" charset="-120"/>
              </a:rPr>
              <a:t>是指中央處理器在執行軟體時所分配的最小執行流程單位。在一般狀況下，每個軟體會被分成許多的執行緒來交由中央處理器處理。</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8289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p:txBody>
          <a:bodyPr/>
          <a:lstStyle/>
          <a:p>
            <a:r>
              <a:rPr lang="zh-TW" altLang="en-US" b="1" dirty="0" smtClean="0">
                <a:solidFill>
                  <a:srgbClr val="0070C0"/>
                </a:solidFill>
              </a:rPr>
              <a:t>多核心＝高效能？</a:t>
            </a:r>
            <a:endParaRPr lang="en-US" altLang="zh-TW" b="1" dirty="0" smtClean="0">
              <a:solidFill>
                <a:srgbClr val="0070C0"/>
              </a:solidFill>
            </a:endParaRPr>
          </a:p>
          <a:p>
            <a:pPr lvl="1"/>
            <a:r>
              <a:rPr lang="zh-TW" altLang="en-US" dirty="0" smtClean="0"/>
              <a:t>單核心技術與多核心技術比較（以廚師做菜為例）</a:t>
            </a:r>
            <a:endParaRPr lang="en-US" altLang="zh-TW" dirty="0" smtClean="0"/>
          </a:p>
          <a:p>
            <a:pPr lvl="1"/>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51</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157697" name="Picture 1" descr="C:\Users\Bill\Desktop\圖片 0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0750" y="2708920"/>
            <a:ext cx="7302500" cy="3581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p:txBody>
          <a:bodyPr/>
          <a:lstStyle/>
          <a:p>
            <a:r>
              <a:rPr lang="zh-TW" altLang="en-US" b="1" dirty="0" smtClean="0">
                <a:solidFill>
                  <a:srgbClr val="0070C0"/>
                </a:solidFill>
              </a:rPr>
              <a:t>多核心＝高效能？</a:t>
            </a:r>
            <a:endParaRPr lang="en-US" altLang="zh-TW" b="1" dirty="0" smtClean="0">
              <a:solidFill>
                <a:srgbClr val="0070C0"/>
              </a:solidFill>
            </a:endParaRPr>
          </a:p>
          <a:p>
            <a:pPr lvl="1"/>
            <a:r>
              <a:rPr lang="zh-TW" altLang="en-US" dirty="0" smtClean="0"/>
              <a:t>當工作無法切割時，多核心也無法提升工作效率。</a:t>
            </a:r>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51</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7" name="Picture 2" descr="C:\Users\Bill\Desktop\圖片 002.png"/>
          <p:cNvPicPr>
            <a:picLocks noChangeAspect="1" noChangeArrowheads="1"/>
          </p:cNvPicPr>
          <p:nvPr/>
        </p:nvPicPr>
        <p:blipFill>
          <a:blip r:embed="rId2" cstate="email">
            <a:clrChange>
              <a:clrFrom>
                <a:srgbClr val="EBF4DA"/>
              </a:clrFrom>
              <a:clrTo>
                <a:srgbClr val="EBF4DA">
                  <a:alpha val="0"/>
                </a:srgbClr>
              </a:clrTo>
            </a:clrChange>
            <a:extLst>
              <a:ext uri="{28A0092B-C50C-407E-A947-70E740481C1C}">
                <a14:useLocalDpi xmlns:a14="http://schemas.microsoft.com/office/drawing/2010/main"/>
              </a:ext>
            </a:extLst>
          </a:blip>
          <a:srcRect/>
          <a:stretch>
            <a:fillRect/>
          </a:stretch>
        </p:blipFill>
        <p:spPr bwMode="auto">
          <a:xfrm>
            <a:off x="971600" y="2420888"/>
            <a:ext cx="7200900" cy="3778250"/>
          </a:xfrm>
          <a:prstGeom prst="rect">
            <a:avLst/>
          </a:prstGeom>
          <a:noFill/>
        </p:spPr>
      </p:pic>
      <p:grpSp>
        <p:nvGrpSpPr>
          <p:cNvPr id="12" name="群組 6"/>
          <p:cNvGrpSpPr/>
          <p:nvPr/>
        </p:nvGrpSpPr>
        <p:grpSpPr>
          <a:xfrm>
            <a:off x="0" y="6065913"/>
            <a:ext cx="5292080" cy="792087"/>
            <a:chOff x="251520" y="1757446"/>
            <a:chExt cx="5054576" cy="932613"/>
          </a:xfrm>
        </p:grpSpPr>
        <p:sp>
          <p:nvSpPr>
            <p:cNvPr id="13" name="矩形 7">
              <a:hlinkClick r:id="rId3"/>
            </p:cNvPr>
            <p:cNvSpPr/>
            <p:nvPr/>
          </p:nvSpPr>
          <p:spPr>
            <a:xfrm>
              <a:off x="629304" y="2096578"/>
              <a:ext cx="4264095"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影片充電站：多核心</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高效能？ （</a:t>
              </a:r>
              <a:r>
                <a:rPr lang="en-US" altLang="zh-TW" b="1" dirty="0" smtClean="0">
                  <a:latin typeface="微軟正黑體" pitchFamily="34" charset="-120"/>
                  <a:ea typeface="微軟正黑體" pitchFamily="34" charset="-120"/>
                </a:rPr>
                <a:t>1:22</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4" name="Picture 4" descr="C:\Documents and Settings\Chen\My Documents\1.pn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Documents and Settings\Chen\My Documents\2.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8410"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0328" y="2928934"/>
            <a:ext cx="5556842" cy="37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a:solidFill>
                  <a:srgbClr val="C00000"/>
                </a:solidFill>
              </a:rPr>
              <a:t>中央處理器的指令架構</a:t>
            </a:r>
          </a:p>
          <a:p>
            <a:pPr lvl="2">
              <a:spcBef>
                <a:spcPts val="1200"/>
              </a:spcBef>
            </a:pPr>
            <a:r>
              <a:rPr lang="zh-TW" altLang="en-US" dirty="0" smtClean="0"/>
              <a:t>由</a:t>
            </a:r>
            <a:r>
              <a:rPr lang="zh-TW" altLang="en-US" dirty="0">
                <a:solidFill>
                  <a:srgbClr val="FF0000"/>
                </a:solidFill>
              </a:rPr>
              <a:t>運算</a:t>
            </a:r>
            <a:r>
              <a:rPr lang="zh-TW" altLang="en-US" dirty="0" smtClean="0">
                <a:solidFill>
                  <a:srgbClr val="FF0000"/>
                </a:solidFill>
              </a:rPr>
              <a:t>碼</a:t>
            </a:r>
            <a:r>
              <a:rPr lang="en-US" altLang="zh-TW" dirty="0" smtClean="0"/>
              <a:t>(OP </a:t>
            </a:r>
            <a:r>
              <a:rPr lang="en-US" altLang="zh-TW" dirty="0"/>
              <a:t>Code) </a:t>
            </a:r>
            <a:r>
              <a:rPr lang="zh-TW" altLang="en-US" dirty="0" smtClean="0"/>
              <a:t>與</a:t>
            </a:r>
            <a:r>
              <a:rPr lang="zh-TW" altLang="en-US" dirty="0" smtClean="0">
                <a:solidFill>
                  <a:srgbClr val="FF0000"/>
                </a:solidFill>
              </a:rPr>
              <a:t>運算元</a:t>
            </a:r>
            <a:r>
              <a:rPr lang="en-US" altLang="zh-TW" dirty="0"/>
              <a:t>(operand) </a:t>
            </a:r>
            <a:r>
              <a:rPr lang="zh-TW" altLang="en-US" dirty="0" smtClean="0"/>
              <a:t>組成。</a:t>
            </a:r>
            <a:endParaRPr lang="en-US" altLang="zh-TW" dirty="0" smtClean="0"/>
          </a:p>
          <a:p>
            <a:pPr lvl="2">
              <a:spcBef>
                <a:spcPts val="1200"/>
              </a:spcBef>
            </a:pPr>
            <a:r>
              <a:rPr lang="zh-TW" altLang="en-US" dirty="0" smtClean="0"/>
              <a:t>其中</a:t>
            </a:r>
            <a:r>
              <a:rPr lang="zh-TW" altLang="en-US" dirty="0"/>
              <a:t>運算碼為</a:t>
            </a:r>
            <a:r>
              <a:rPr lang="zh-TW" altLang="en-US" dirty="0" smtClean="0"/>
              <a:t>該指令</a:t>
            </a:r>
            <a:r>
              <a:rPr lang="zh-TW" altLang="en-US" dirty="0"/>
              <a:t>欲執行的動作，運算元則為執行</a:t>
            </a:r>
            <a:r>
              <a:rPr lang="zh-TW" altLang="en-US" dirty="0" smtClean="0"/>
              <a:t>對象（</a:t>
            </a:r>
            <a:r>
              <a:rPr lang="zh-TW" altLang="en-US" dirty="0"/>
              <a:t>以其位址表示）或</a:t>
            </a:r>
            <a:r>
              <a:rPr lang="zh-TW" altLang="en-US" dirty="0" smtClean="0"/>
              <a:t>資料。</a:t>
            </a:r>
            <a:endParaRPr lang="zh-TW" altLang="en-US" dirty="0"/>
          </a:p>
        </p:txBody>
      </p:sp>
      <p:sp>
        <p:nvSpPr>
          <p:cNvPr id="6" name="文字方塊 5"/>
          <p:cNvSpPr txBox="1"/>
          <p:nvPr/>
        </p:nvSpPr>
        <p:spPr>
          <a:xfrm>
            <a:off x="3837299" y="895633"/>
            <a:ext cx="387798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影響中央處理器的效能因素</a:t>
            </a:r>
          </a:p>
        </p:txBody>
      </p:sp>
      <p:sp>
        <p:nvSpPr>
          <p:cNvPr id="8" name="文字方塊 7"/>
          <p:cNvSpPr txBox="1"/>
          <p:nvPr/>
        </p:nvSpPr>
        <p:spPr>
          <a:xfrm>
            <a:off x="7286644" y="6381328"/>
            <a:ext cx="1766761"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51-52</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649568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a:solidFill>
                  <a:srgbClr val="C00000"/>
                </a:solidFill>
              </a:rPr>
              <a:t>中央處理器的指令架構</a:t>
            </a:r>
          </a:p>
          <a:p>
            <a:pPr lvl="2">
              <a:spcBef>
                <a:spcPts val="1200"/>
              </a:spcBef>
            </a:pPr>
            <a:r>
              <a:rPr lang="zh-TW" altLang="en-US" dirty="0" smtClean="0"/>
              <a:t>中央處理器能使用的所有指令稱為</a:t>
            </a:r>
            <a:r>
              <a:rPr lang="zh-TW" altLang="en-US" dirty="0" smtClean="0">
                <a:solidFill>
                  <a:srgbClr val="FF0000"/>
                </a:solidFill>
              </a:rPr>
              <a:t>指令集</a:t>
            </a:r>
            <a:r>
              <a:rPr lang="zh-TW" altLang="en-US" dirty="0" smtClean="0"/>
              <a:t>，早期主要可分為：</a:t>
            </a:r>
            <a:endParaRPr lang="en-US" altLang="zh-TW" dirty="0" smtClean="0"/>
          </a:p>
          <a:p>
            <a:pPr lvl="3">
              <a:spcBef>
                <a:spcPts val="1200"/>
              </a:spcBef>
            </a:pPr>
            <a:r>
              <a:rPr lang="zh-TW" altLang="en-US" b="1" dirty="0" smtClean="0">
                <a:solidFill>
                  <a:srgbClr val="FF0000"/>
                </a:solidFill>
              </a:rPr>
              <a:t>精簡指令集</a:t>
            </a:r>
            <a:r>
              <a:rPr lang="en-US" altLang="zh-TW" b="1" dirty="0" smtClean="0">
                <a:solidFill>
                  <a:srgbClr val="FF0000"/>
                </a:solidFill>
              </a:rPr>
              <a:t>(RISC)</a:t>
            </a:r>
            <a:r>
              <a:rPr lang="zh-TW" altLang="en-US" dirty="0" smtClean="0"/>
              <a:t>：將指令集精簡化，單一指令只能執行一項工作，以提升中央處理器的效能。</a:t>
            </a:r>
            <a:endParaRPr lang="en-US" altLang="zh-TW" dirty="0" smtClean="0"/>
          </a:p>
          <a:p>
            <a:pPr lvl="3">
              <a:spcBef>
                <a:spcPts val="1200"/>
              </a:spcBef>
            </a:pPr>
            <a:r>
              <a:rPr lang="zh-TW" altLang="en-US" b="1" dirty="0" smtClean="0">
                <a:solidFill>
                  <a:srgbClr val="FF0000"/>
                </a:solidFill>
              </a:rPr>
              <a:t>複雜指令集</a:t>
            </a:r>
            <a:r>
              <a:rPr lang="en-US" altLang="zh-TW" b="1" dirty="0" smtClean="0">
                <a:solidFill>
                  <a:srgbClr val="FF0000"/>
                </a:solidFill>
              </a:rPr>
              <a:t>(CISC)</a:t>
            </a:r>
            <a:r>
              <a:rPr lang="zh-TW" altLang="en-US" dirty="0" smtClean="0"/>
              <a:t>：提供比精簡指令集更多的指令，單一指令可執行多項工作。</a:t>
            </a:r>
            <a:endParaRPr lang="en-US" altLang="zh-TW" dirty="0" smtClean="0"/>
          </a:p>
          <a:p>
            <a:pPr lvl="2">
              <a:spcBef>
                <a:spcPts val="1200"/>
              </a:spcBef>
            </a:pPr>
            <a:endParaRPr lang="zh-TW" altLang="en-US" dirty="0"/>
          </a:p>
        </p:txBody>
      </p:sp>
      <p:sp>
        <p:nvSpPr>
          <p:cNvPr id="6" name="文字方塊 5"/>
          <p:cNvSpPr txBox="1"/>
          <p:nvPr/>
        </p:nvSpPr>
        <p:spPr>
          <a:xfrm>
            <a:off x="3837299" y="895633"/>
            <a:ext cx="387798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影響中央處理器的效能因素</a:t>
            </a:r>
          </a:p>
        </p:txBody>
      </p:sp>
      <p:sp>
        <p:nvSpPr>
          <p:cNvPr id="8" name="文字方塊 7"/>
          <p:cNvSpPr txBox="1"/>
          <p:nvPr/>
        </p:nvSpPr>
        <p:spPr>
          <a:xfrm>
            <a:off x="7286644" y="6381328"/>
            <a:ext cx="1766761"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51-52</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16" name="群組 6"/>
          <p:cNvGrpSpPr/>
          <p:nvPr/>
        </p:nvGrpSpPr>
        <p:grpSpPr>
          <a:xfrm>
            <a:off x="0" y="6065913"/>
            <a:ext cx="7164289" cy="792087"/>
            <a:chOff x="251520" y="1757446"/>
            <a:chExt cx="6842759" cy="932613"/>
          </a:xfrm>
        </p:grpSpPr>
        <p:sp>
          <p:nvSpPr>
            <p:cNvPr id="17" name="矩形 7">
              <a:hlinkClick r:id="rId3"/>
            </p:cNvPr>
            <p:cNvSpPr/>
            <p:nvPr/>
          </p:nvSpPr>
          <p:spPr>
            <a:xfrm>
              <a:off x="629303" y="2096578"/>
              <a:ext cx="6114211"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a:t>
              </a:r>
              <a:r>
                <a:rPr lang="zh-TW" altLang="en-US" b="1" dirty="0">
                  <a:latin typeface="微軟正黑體" pitchFamily="34" charset="-120"/>
                  <a:ea typeface="微軟正黑體" pitchFamily="34" charset="-120"/>
                </a:rPr>
                <a:t>：複雜指令集與精簡指令集</a:t>
              </a:r>
              <a:r>
                <a:rPr lang="en-US" altLang="zh-TW" b="1" dirty="0">
                  <a:latin typeface="微軟正黑體" pitchFamily="34" charset="-120"/>
                  <a:ea typeface="微軟正黑體" pitchFamily="34" charset="-120"/>
                </a:rPr>
                <a:t>(</a:t>
              </a:r>
              <a:r>
                <a:rPr lang="zh-TW" altLang="en-US" b="1" dirty="0">
                  <a:latin typeface="微軟正黑體" pitchFamily="34" charset="-120"/>
                  <a:ea typeface="微軟正黑體" pitchFamily="34" charset="-120"/>
                </a:rPr>
                <a:t>大力士篇</a:t>
              </a:r>
              <a:r>
                <a:rPr lang="en-US" altLang="zh-TW"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a:t>
              </a:r>
              <a:r>
                <a:rPr lang="en-US" altLang="zh-TW" b="1" dirty="0" smtClean="0">
                  <a:latin typeface="微軟正黑體" pitchFamily="34" charset="-120"/>
                  <a:ea typeface="微軟正黑體" pitchFamily="34" charset="-120"/>
                </a:rPr>
                <a:t>0:40</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8" name="Picture 4" descr="C:\Documents and Settings\Chen\My Documents\1.pn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Documents and Settings\Chen\My Documents\2.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06593"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9568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2-1.1</a:t>
            </a:r>
            <a:r>
              <a:rPr lang="zh-TW" altLang="en-US" dirty="0" smtClean="0"/>
              <a:t> 電腦基本組成</a:t>
            </a:r>
            <a:endParaRPr lang="zh-TW" altLang="en-US" dirty="0"/>
          </a:p>
        </p:txBody>
      </p:sp>
      <p:pic>
        <p:nvPicPr>
          <p:cNvPr id="1026" name="Picture 2"/>
          <p:cNvPicPr>
            <a:picLocks noGrp="1" noChangeAspect="1" noChangeArrowheads="1"/>
          </p:cNvPicPr>
          <p:nvPr>
            <p:ph idx="1"/>
          </p:nvPr>
        </p:nvPicPr>
        <p:blipFill>
          <a:blip r:embed="rId3" cstate="print">
            <a:clrChange>
              <a:clrFrom>
                <a:srgbClr val="FFFFFF"/>
              </a:clrFrom>
              <a:clrTo>
                <a:srgbClr val="FFFFFF">
                  <a:alpha val="0"/>
                </a:srgbClr>
              </a:clrTo>
            </a:clrChange>
          </a:blip>
          <a:stretch>
            <a:fillRect/>
          </a:stretch>
        </p:blipFill>
        <p:spPr bwMode="auto">
          <a:xfrm>
            <a:off x="1357290" y="1500174"/>
            <a:ext cx="631186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4685997" y="1345156"/>
            <a:ext cx="1529077"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網路攝影機</a:t>
            </a:r>
            <a:endParaRPr lang="zh-TW" altLang="en-US" b="1" dirty="0">
              <a:solidFill>
                <a:schemeClr val="bg1"/>
              </a:solidFill>
              <a:latin typeface="微軟正黑體" pitchFamily="34" charset="-120"/>
              <a:ea typeface="微軟正黑體" pitchFamily="34" charset="-120"/>
            </a:endParaRPr>
          </a:p>
        </p:txBody>
      </p:sp>
      <p:sp>
        <p:nvSpPr>
          <p:cNvPr id="11" name="文字方塊 10"/>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41</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2" name="文字方塊 11"/>
          <p:cNvSpPr txBox="1"/>
          <p:nvPr/>
        </p:nvSpPr>
        <p:spPr>
          <a:xfrm>
            <a:off x="5715008" y="6131502"/>
            <a:ext cx="1928826"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 音源輸出／入孔</a:t>
            </a:r>
            <a:endParaRPr lang="zh-TW" altLang="en-US" b="1" dirty="0">
              <a:solidFill>
                <a:schemeClr val="bg1"/>
              </a:solidFill>
              <a:latin typeface="微軟正黑體" pitchFamily="34" charset="-120"/>
              <a:ea typeface="微軟正黑體" pitchFamily="34" charset="-120"/>
            </a:endParaRPr>
          </a:p>
        </p:txBody>
      </p:sp>
      <p:sp>
        <p:nvSpPr>
          <p:cNvPr id="7" name="文字方塊 6"/>
          <p:cNvSpPr txBox="1"/>
          <p:nvPr/>
        </p:nvSpPr>
        <p:spPr>
          <a:xfrm>
            <a:off x="5068403" y="895633"/>
            <a:ext cx="2646878"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筆記型電腦的外觀</a:t>
            </a:r>
            <a:endParaRPr lang="zh-TW" altLang="en-US" sz="2400" dirty="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518746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p:txBody>
          <a:bodyPr/>
          <a:lstStyle/>
          <a:p>
            <a:r>
              <a:rPr lang="zh-TW" altLang="en-US" b="1" dirty="0" smtClean="0">
                <a:solidFill>
                  <a:srgbClr val="0070C0"/>
                </a:solidFill>
              </a:rPr>
              <a:t>複雜指令集</a:t>
            </a:r>
            <a:r>
              <a:rPr lang="en-US" altLang="zh-TW" b="1" dirty="0" smtClean="0">
                <a:solidFill>
                  <a:srgbClr val="0070C0"/>
                </a:solidFill>
              </a:rPr>
              <a:t>(CISC)</a:t>
            </a:r>
          </a:p>
          <a:p>
            <a:pPr lvl="1"/>
            <a:r>
              <a:rPr lang="zh-TW" altLang="en-US" dirty="0" smtClean="0"/>
              <a:t>複雜指令集在執行一項工作時通常只需要一個指令即可完成，如同擁有多項技術的大廚，可以獨立完成一道菜。</a:t>
            </a:r>
            <a:endParaRPr lang="en-US" altLang="zh-TW" dirty="0" smtClean="0"/>
          </a:p>
          <a:p>
            <a:pPr lvl="1"/>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52</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229378" name="Picture 2" descr="C:\Users\Bill\Desktop\圖片 00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46960" y="3428960"/>
            <a:ext cx="4450080" cy="2880360"/>
          </a:xfrm>
          <a:prstGeom prst="rect">
            <a:avLst/>
          </a:prstGeom>
          <a:noFill/>
        </p:spPr>
      </p:pic>
    </p:spTree>
    <p:extLst>
      <p:ext uri="{BB962C8B-B14F-4D97-AF65-F5344CB8AC3E}">
        <p14:creationId xmlns:p14="http://schemas.microsoft.com/office/powerpoint/2010/main" val="1273641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p:txBody>
          <a:bodyPr/>
          <a:lstStyle/>
          <a:p>
            <a:r>
              <a:rPr lang="zh-TW" altLang="en-US" b="1" dirty="0" smtClean="0">
                <a:solidFill>
                  <a:srgbClr val="0070C0"/>
                </a:solidFill>
              </a:rPr>
              <a:t>精簡指令集</a:t>
            </a:r>
            <a:r>
              <a:rPr lang="en-US" altLang="zh-TW" b="1" dirty="0" smtClean="0">
                <a:solidFill>
                  <a:srgbClr val="0070C0"/>
                </a:solidFill>
              </a:rPr>
              <a:t>(RISC)</a:t>
            </a:r>
          </a:p>
          <a:p>
            <a:pPr lvl="1"/>
            <a:r>
              <a:rPr lang="zh-TW" altLang="en-US" dirty="0" smtClean="0"/>
              <a:t>精簡指令集則是透過許多簡化指令共同完成一項工作，如同只會一種技術的廚房助手，需要多人合作共同完成一道菜。</a:t>
            </a:r>
            <a:endParaRPr lang="en-US" altLang="zh-TW" dirty="0" smtClean="0"/>
          </a:p>
          <a:p>
            <a:pPr lvl="1"/>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52</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230402" name="Picture 2" descr="C:\Users\Bill\Desktop\圖片 004.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3440772"/>
            <a:ext cx="8275320" cy="2796540"/>
          </a:xfrm>
          <a:prstGeom prst="rect">
            <a:avLst/>
          </a:prstGeom>
          <a:noFill/>
        </p:spPr>
      </p:pic>
      <p:grpSp>
        <p:nvGrpSpPr>
          <p:cNvPr id="11" name="群組 6"/>
          <p:cNvGrpSpPr/>
          <p:nvPr/>
        </p:nvGrpSpPr>
        <p:grpSpPr>
          <a:xfrm>
            <a:off x="0" y="6065913"/>
            <a:ext cx="7020191" cy="792087"/>
            <a:chOff x="251520" y="1757446"/>
            <a:chExt cx="6705128" cy="932613"/>
          </a:xfrm>
        </p:grpSpPr>
        <p:sp>
          <p:nvSpPr>
            <p:cNvPr id="12" name="矩形 7">
              <a:hlinkClick r:id="rId3"/>
            </p:cNvPr>
            <p:cNvSpPr/>
            <p:nvPr/>
          </p:nvSpPr>
          <p:spPr>
            <a:xfrm>
              <a:off x="629303" y="2096578"/>
              <a:ext cx="5983541"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a:t>
              </a:r>
              <a:r>
                <a:rPr lang="zh-TW" altLang="en-US" b="1" dirty="0">
                  <a:latin typeface="微軟正黑體" pitchFamily="34" charset="-120"/>
                  <a:ea typeface="微軟正黑體" pitchFamily="34" charset="-120"/>
                </a:rPr>
                <a:t>：複雜指令集與精簡指令集</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廚師篇</a:t>
              </a:r>
              <a:r>
                <a:rPr lang="en-US" altLang="zh-TW"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a:t>
              </a:r>
              <a:r>
                <a:rPr lang="en-US" altLang="zh-TW" b="1" dirty="0" smtClean="0">
                  <a:latin typeface="微軟正黑體" pitchFamily="34" charset="-120"/>
                  <a:ea typeface="微軟正黑體" pitchFamily="34" charset="-120"/>
                </a:rPr>
                <a:t>1:02</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3" name="Picture 4" descr="C:\Documents and Settings\Chen\My Documents\1.pn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Documents and Settings\Chen\My Documents\2.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68962"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隨堂練習</a:t>
            </a:r>
            <a:endParaRPr lang="zh-TW" altLang="en-US" dirty="0"/>
          </a:p>
        </p:txBody>
      </p:sp>
      <p:sp>
        <p:nvSpPr>
          <p:cNvPr id="3" name="內容版面配置區 2"/>
          <p:cNvSpPr>
            <a:spLocks noGrp="1"/>
          </p:cNvSpPr>
          <p:nvPr>
            <p:ph idx="1"/>
          </p:nvPr>
        </p:nvSpPr>
        <p:spPr/>
        <p:txBody>
          <a:bodyPr/>
          <a:lstStyle/>
          <a:p>
            <a:r>
              <a:rPr lang="zh-TW" altLang="en-US" dirty="0" smtClean="0"/>
              <a:t>我國政府推動「</a:t>
            </a:r>
            <a:r>
              <a:rPr lang="zh-TW" altLang="en-US" dirty="0" smtClean="0">
                <a:hlinkClick r:id="rId2"/>
              </a:rPr>
              <a:t>亞洲矽谷</a:t>
            </a:r>
            <a:r>
              <a:rPr lang="zh-TW" altLang="en-US" dirty="0" smtClean="0"/>
              <a:t>」計畫，請同學上網搜尋「矽谷」相關資訊，請由你的觀點寫出矽谷為何成為矽谷？並且附上矽谷的</a:t>
            </a:r>
            <a:r>
              <a:rPr lang="en-US" altLang="zh-TW" dirty="0" smtClean="0"/>
              <a:t>Google</a:t>
            </a:r>
            <a:r>
              <a:rPr lang="zh-TW" altLang="en-US" dirty="0" smtClean="0"/>
              <a:t>地圖截圖（至少</a:t>
            </a:r>
            <a:r>
              <a:rPr lang="en-US" altLang="zh-TW" dirty="0" smtClean="0"/>
              <a:t>100</a:t>
            </a:r>
            <a:r>
              <a:rPr lang="zh-TW" altLang="en-US" dirty="0" smtClean="0"/>
              <a:t>字）</a:t>
            </a:r>
            <a:endParaRPr lang="en-US" altLang="zh-TW" dirty="0" smtClean="0"/>
          </a:p>
          <a:p>
            <a:r>
              <a:rPr lang="zh-TW" altLang="en-US" dirty="0" smtClean="0"/>
              <a:t>電子郵件</a:t>
            </a:r>
            <a:r>
              <a:rPr lang="zh-TW" altLang="en-US" dirty="0"/>
              <a:t>主旨寫上班級座號姓名，寄到老師的</a:t>
            </a:r>
            <a:r>
              <a:rPr lang="en-US" altLang="zh-TW" dirty="0"/>
              <a:t>email</a:t>
            </a:r>
            <a:r>
              <a:rPr lang="zh-TW" altLang="en-US" dirty="0"/>
              <a:t>信箱：</a:t>
            </a:r>
            <a:r>
              <a:rPr lang="en-US" altLang="zh-TW" dirty="0">
                <a:hlinkClick r:id="rId3"/>
              </a:rPr>
              <a:t>jet.jason@gmail.com</a:t>
            </a:r>
            <a:endParaRPr lang="en-US" altLang="zh-TW" dirty="0"/>
          </a:p>
          <a:p>
            <a:endParaRPr lang="zh-TW" altLang="en-US" dirty="0"/>
          </a:p>
        </p:txBody>
      </p:sp>
    </p:spTree>
    <p:extLst>
      <p:ext uri="{BB962C8B-B14F-4D97-AF65-F5344CB8AC3E}">
        <p14:creationId xmlns:p14="http://schemas.microsoft.com/office/powerpoint/2010/main" val="72364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722825" y="3727086"/>
            <a:ext cx="2421175" cy="241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prstGeom prst="rect">
            <a:avLst/>
          </a:prstGeom>
        </p:spPr>
        <p:txBody>
          <a:bodyPr/>
          <a:lstStyle/>
          <a:p>
            <a:r>
              <a:rPr lang="en-US" altLang="zh-TW" dirty="0" smtClean="0"/>
              <a:t>2-2.2</a:t>
            </a:r>
            <a:r>
              <a:rPr lang="zh-TW" altLang="en-US" dirty="0" smtClean="0"/>
              <a:t> 處理</a:t>
            </a:r>
            <a:r>
              <a:rPr lang="zh-TW" altLang="en-US" dirty="0"/>
              <a:t>單元</a:t>
            </a:r>
          </a:p>
        </p:txBody>
      </p:sp>
      <p:sp>
        <p:nvSpPr>
          <p:cNvPr id="3" name="內容版面配置區 2"/>
          <p:cNvSpPr>
            <a:spLocks noGrp="1"/>
          </p:cNvSpPr>
          <p:nvPr>
            <p:ph idx="1"/>
          </p:nvPr>
        </p:nvSpPr>
        <p:spPr>
          <a:xfrm>
            <a:off x="-252536" y="1340768"/>
            <a:ext cx="8686800" cy="4876800"/>
          </a:xfrm>
          <a:prstGeom prst="rect">
            <a:avLst/>
          </a:prstGeom>
        </p:spPr>
        <p:txBody>
          <a:bodyPr>
            <a:normAutofit/>
          </a:bodyPr>
          <a:lstStyle/>
          <a:p>
            <a:pPr lvl="1"/>
            <a:r>
              <a:rPr lang="zh-TW" altLang="en-US" b="1" dirty="0">
                <a:solidFill>
                  <a:srgbClr val="C00000"/>
                </a:solidFill>
              </a:rPr>
              <a:t>指令運作週期</a:t>
            </a:r>
          </a:p>
          <a:p>
            <a:pPr lvl="2"/>
            <a:r>
              <a:rPr lang="zh-TW" altLang="en-US" dirty="0" smtClean="0"/>
              <a:t>電腦不論使用進行</a:t>
            </a:r>
            <a:r>
              <a:rPr lang="zh-TW" altLang="en-US" dirty="0"/>
              <a:t>何種工作，對中央</a:t>
            </a:r>
            <a:r>
              <a:rPr lang="zh-TW" altLang="en-US" dirty="0" smtClean="0"/>
              <a:t>處理器</a:t>
            </a:r>
            <a:r>
              <a:rPr lang="zh-TW" altLang="en-US" dirty="0"/>
              <a:t>來說</a:t>
            </a:r>
            <a:r>
              <a:rPr lang="zh-TW" altLang="en-US" dirty="0" smtClean="0"/>
              <a:t>都只是</a:t>
            </a:r>
            <a:r>
              <a:rPr lang="zh-TW" altLang="en-US" dirty="0"/>
              <a:t>不斷地重複「擷取、解碼、執行」</a:t>
            </a:r>
            <a:r>
              <a:rPr lang="zh-TW" altLang="en-US" dirty="0" smtClean="0"/>
              <a:t>等三個主要步驟。</a:t>
            </a:r>
            <a:endParaRPr lang="en-US" altLang="zh-TW" dirty="0" smtClean="0"/>
          </a:p>
          <a:p>
            <a:pPr lvl="3"/>
            <a:r>
              <a:rPr lang="zh-TW" altLang="en-US" dirty="0" smtClean="0">
                <a:solidFill>
                  <a:srgbClr val="FF0000"/>
                </a:solidFill>
              </a:rPr>
              <a:t>擷取</a:t>
            </a:r>
            <a:r>
              <a:rPr lang="en-US" altLang="zh-TW" dirty="0" smtClean="0">
                <a:solidFill>
                  <a:srgbClr val="FF0000"/>
                </a:solidFill>
              </a:rPr>
              <a:t>(fetch)</a:t>
            </a:r>
            <a:r>
              <a:rPr lang="zh-TW" altLang="en-US" dirty="0" smtClean="0"/>
              <a:t>：由記憶體中擷取指令以及所需的運算資料。</a:t>
            </a:r>
          </a:p>
          <a:p>
            <a:pPr lvl="3"/>
            <a:r>
              <a:rPr lang="zh-TW" altLang="en-US" dirty="0" smtClean="0">
                <a:solidFill>
                  <a:srgbClr val="FF0000"/>
                </a:solidFill>
              </a:rPr>
              <a:t>解碼</a:t>
            </a:r>
            <a:r>
              <a:rPr lang="en-US" altLang="zh-TW" dirty="0" smtClean="0">
                <a:solidFill>
                  <a:srgbClr val="FF0000"/>
                </a:solidFill>
              </a:rPr>
              <a:t>(decode)</a:t>
            </a:r>
            <a:r>
              <a:rPr lang="zh-TW" altLang="en-US" dirty="0" smtClean="0"/>
              <a:t>：對指令進行翻譯，以便瞭解指令所代表的意義。</a:t>
            </a:r>
          </a:p>
          <a:p>
            <a:pPr lvl="3"/>
            <a:r>
              <a:rPr lang="zh-TW" altLang="en-US" dirty="0" smtClean="0">
                <a:solidFill>
                  <a:srgbClr val="FF0000"/>
                </a:solidFill>
              </a:rPr>
              <a:t>執行</a:t>
            </a:r>
            <a:r>
              <a:rPr lang="en-US" altLang="zh-TW" dirty="0" smtClean="0">
                <a:solidFill>
                  <a:srgbClr val="FF0000"/>
                </a:solidFill>
              </a:rPr>
              <a:t>(</a:t>
            </a:r>
            <a:r>
              <a:rPr lang="en-US" altLang="zh-TW" dirty="0" err="1" smtClean="0">
                <a:solidFill>
                  <a:srgbClr val="FF0000"/>
                </a:solidFill>
              </a:rPr>
              <a:t>excute</a:t>
            </a:r>
            <a:r>
              <a:rPr lang="en-US" altLang="zh-TW" dirty="0" smtClean="0"/>
              <a:t>)</a:t>
            </a:r>
            <a:r>
              <a:rPr lang="zh-TW" altLang="en-US" dirty="0" smtClean="0"/>
              <a:t>：根據指令要求執行相關的處理動作。</a:t>
            </a:r>
            <a:endParaRPr lang="en-US" altLang="zh-TW" dirty="0" smtClean="0"/>
          </a:p>
        </p:txBody>
      </p:sp>
      <p:sp>
        <p:nvSpPr>
          <p:cNvPr id="5" name="文字方塊 4"/>
          <p:cNvSpPr txBox="1"/>
          <p:nvPr/>
        </p:nvSpPr>
        <p:spPr>
          <a:xfrm>
            <a:off x="3837299" y="895633"/>
            <a:ext cx="387798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影響中央處理器的效能因素</a:t>
            </a:r>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52</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9" name="文字方塊 8"/>
          <p:cNvSpPr txBox="1"/>
          <p:nvPr/>
        </p:nvSpPr>
        <p:spPr>
          <a:xfrm>
            <a:off x="2779780" y="3789040"/>
            <a:ext cx="3880452"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smtClean="0">
                <a:latin typeface="微軟正黑體" pitchFamily="34" charset="-120"/>
                <a:ea typeface="微軟正黑體" pitchFamily="34" charset="-120"/>
              </a:rPr>
              <a:t>「 </a:t>
            </a:r>
            <a:r>
              <a:rPr lang="zh-TW" altLang="en-US" sz="2000" b="1" dirty="0">
                <a:latin typeface="微軟正黑體" pitchFamily="34" charset="-120"/>
                <a:ea typeface="微軟正黑體" pitchFamily="34" charset="-120"/>
              </a:rPr>
              <a:t>執行」的動作有時可再細分為「執行</a:t>
            </a:r>
            <a:r>
              <a:rPr lang="zh-TW" altLang="en-US" sz="2000" b="1" dirty="0" smtClean="0">
                <a:latin typeface="微軟正黑體" pitchFamily="34" charset="-120"/>
                <a:ea typeface="微軟正黑體" pitchFamily="34" charset="-120"/>
              </a:rPr>
              <a:t>指令→儲存</a:t>
            </a:r>
            <a:r>
              <a:rPr lang="zh-TW" altLang="en-US" sz="2000" b="1" dirty="0">
                <a:latin typeface="微軟正黑體" pitchFamily="34" charset="-120"/>
                <a:ea typeface="微軟正黑體" pitchFamily="34" charset="-120"/>
              </a:rPr>
              <a:t>運算結果」等，但並非所有指令皆可如此</a:t>
            </a:r>
            <a:r>
              <a:rPr lang="zh-TW" altLang="en-US" sz="2000" b="1" dirty="0" smtClean="0">
                <a:latin typeface="微軟正黑體" pitchFamily="34" charset="-120"/>
                <a:ea typeface="微軟正黑體" pitchFamily="34" charset="-120"/>
              </a:rPr>
              <a:t>細分。</a:t>
            </a:r>
            <a:endParaRPr lang="zh-TW" altLang="en-US" b="1" dirty="0"/>
          </a:p>
        </p:txBody>
      </p:sp>
      <p:grpSp>
        <p:nvGrpSpPr>
          <p:cNvPr id="15" name="群組 6"/>
          <p:cNvGrpSpPr/>
          <p:nvPr/>
        </p:nvGrpSpPr>
        <p:grpSpPr>
          <a:xfrm>
            <a:off x="0" y="6065913"/>
            <a:ext cx="7308305" cy="792087"/>
            <a:chOff x="251520" y="1757446"/>
            <a:chExt cx="6980311" cy="932613"/>
          </a:xfrm>
        </p:grpSpPr>
        <p:sp>
          <p:nvSpPr>
            <p:cNvPr id="16" name="矩形 7">
              <a:hlinkClick r:id="rId4"/>
            </p:cNvPr>
            <p:cNvSpPr/>
            <p:nvPr/>
          </p:nvSpPr>
          <p:spPr>
            <a:xfrm>
              <a:off x="629302" y="2096578"/>
              <a:ext cx="6195651"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影片充電站：處理器的運作週期</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以「</a:t>
              </a:r>
              <a:r>
                <a:rPr lang="en-US" altLang="zh-TW" b="1" dirty="0" smtClean="0">
                  <a:latin typeface="微軟正黑體" pitchFamily="34" charset="-120"/>
                  <a:ea typeface="微軟正黑體" pitchFamily="34" charset="-120"/>
                </a:rPr>
                <a:t>2+3=5</a:t>
              </a:r>
              <a:r>
                <a:rPr lang="zh-TW" altLang="en-US" b="1" dirty="0" smtClean="0">
                  <a:latin typeface="微軟正黑體" pitchFamily="34" charset="-120"/>
                  <a:ea typeface="微軟正黑體" pitchFamily="34" charset="-120"/>
                </a:rPr>
                <a:t>」為例（</a:t>
              </a:r>
              <a:r>
                <a:rPr lang="en-US" altLang="zh-TW" b="1" dirty="0" smtClean="0">
                  <a:latin typeface="微軟正黑體" pitchFamily="34" charset="-120"/>
                  <a:ea typeface="微軟正黑體" pitchFamily="34" charset="-120"/>
                </a:rPr>
                <a:t>0:28</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7"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44145"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群組 6"/>
          <p:cNvGrpSpPr/>
          <p:nvPr/>
        </p:nvGrpSpPr>
        <p:grpSpPr>
          <a:xfrm>
            <a:off x="0" y="5373216"/>
            <a:ext cx="6732159" cy="792087"/>
            <a:chOff x="251520" y="1757446"/>
            <a:chExt cx="6430024" cy="932613"/>
          </a:xfrm>
        </p:grpSpPr>
        <p:sp>
          <p:nvSpPr>
            <p:cNvPr id="20" name="矩形 7">
              <a:hlinkClick r:id="rId7"/>
            </p:cNvPr>
            <p:cNvSpPr/>
            <p:nvPr/>
          </p:nvSpPr>
          <p:spPr>
            <a:xfrm>
              <a:off x="629302" y="2096578"/>
              <a:ext cx="5708436"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影片充電站：處理器的運作週期</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汽車與炸彈篇（</a:t>
              </a:r>
              <a:r>
                <a:rPr lang="en-US" altLang="zh-TW" b="1" dirty="0" smtClean="0">
                  <a:latin typeface="微軟正黑體" pitchFamily="34" charset="-120"/>
                  <a:ea typeface="微軟正黑體" pitchFamily="34" charset="-120"/>
                </a:rPr>
                <a:t>0:48</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21"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93858"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5321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標題 10"/>
          <p:cNvSpPr>
            <a:spLocks noGrp="1"/>
          </p:cNvSpPr>
          <p:nvPr>
            <p:ph type="title"/>
          </p:nvPr>
        </p:nvSpPr>
        <p:spPr/>
        <p:txBody>
          <a:bodyPr/>
          <a:lstStyle/>
          <a:p>
            <a:r>
              <a:rPr lang="zh-TW" altLang="en-US" dirty="0" smtClean="0"/>
              <a:t>延伸學習</a:t>
            </a:r>
            <a:endParaRPr lang="zh-TW" altLang="en-US" dirty="0"/>
          </a:p>
        </p:txBody>
      </p:sp>
      <p:sp>
        <p:nvSpPr>
          <p:cNvPr id="3" name="內容版面配置區 2"/>
          <p:cNvSpPr>
            <a:spLocks noGrp="1"/>
          </p:cNvSpPr>
          <p:nvPr>
            <p:ph idx="1"/>
          </p:nvPr>
        </p:nvSpPr>
        <p:spPr>
          <a:prstGeom prst="rect">
            <a:avLst/>
          </a:prstGeom>
        </p:spPr>
        <p:txBody>
          <a:bodyPr>
            <a:normAutofit/>
          </a:bodyPr>
          <a:lstStyle/>
          <a:p>
            <a:r>
              <a:rPr lang="zh-TW" altLang="en-US" b="1" dirty="0">
                <a:solidFill>
                  <a:srgbClr val="0070C0"/>
                </a:solidFill>
              </a:rPr>
              <a:t>管線運算</a:t>
            </a:r>
            <a:r>
              <a:rPr lang="en-US" altLang="zh-TW" b="1" dirty="0">
                <a:solidFill>
                  <a:srgbClr val="0070C0"/>
                </a:solidFill>
              </a:rPr>
              <a:t>(Pipeline</a:t>
            </a:r>
            <a:r>
              <a:rPr lang="en-US" altLang="zh-TW" b="1" dirty="0" smtClean="0">
                <a:solidFill>
                  <a:srgbClr val="0070C0"/>
                </a:solidFill>
              </a:rPr>
              <a:t>)</a:t>
            </a:r>
          </a:p>
          <a:p>
            <a:pPr lvl="1"/>
            <a:r>
              <a:rPr lang="zh-TW" altLang="en-US" dirty="0" smtClean="0"/>
              <a:t>一種</a:t>
            </a:r>
            <a:r>
              <a:rPr lang="zh-TW" altLang="en-US" dirty="0"/>
              <a:t>提升</a:t>
            </a:r>
            <a:r>
              <a:rPr lang="en-US" altLang="zh-TW" dirty="0"/>
              <a:t>CPU</a:t>
            </a:r>
            <a:r>
              <a:rPr lang="zh-TW" altLang="en-US" dirty="0"/>
              <a:t>效率的</a:t>
            </a:r>
            <a:r>
              <a:rPr lang="zh-TW" altLang="en-US" dirty="0" smtClean="0"/>
              <a:t>技術。</a:t>
            </a:r>
            <a:endParaRPr lang="en-US" altLang="zh-TW" dirty="0" smtClean="0"/>
          </a:p>
          <a:p>
            <a:pPr lvl="1"/>
            <a:r>
              <a:rPr lang="zh-TW" altLang="en-US" dirty="0" smtClean="0"/>
              <a:t>將</a:t>
            </a:r>
            <a:r>
              <a:rPr lang="zh-TW" altLang="en-US" dirty="0"/>
              <a:t>一個指令的機器週期，切割成</a:t>
            </a:r>
            <a:r>
              <a:rPr lang="zh-TW" altLang="en-US" dirty="0" smtClean="0"/>
              <a:t>多個</a:t>
            </a:r>
            <a:r>
              <a:rPr lang="zh-TW" altLang="en-US" dirty="0"/>
              <a:t>工作</a:t>
            </a:r>
            <a:r>
              <a:rPr lang="zh-TW" altLang="en-US" dirty="0" smtClean="0"/>
              <a:t>單位，當</a:t>
            </a:r>
            <a:r>
              <a:rPr lang="zh-TW" altLang="en-US" dirty="0"/>
              <a:t>第一個指令執行一小部分，就可以開始進行下一個指令的</a:t>
            </a:r>
            <a:r>
              <a:rPr lang="zh-TW" altLang="en-US" dirty="0" smtClean="0"/>
              <a:t>處理。</a:t>
            </a:r>
            <a:endParaRPr lang="zh-TW" altLang="en-US" dirty="0"/>
          </a:p>
        </p:txBody>
      </p:sp>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282" y="4217994"/>
            <a:ext cx="5264182" cy="18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62114" y="4230236"/>
            <a:ext cx="3267604" cy="1841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52</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grpSp>
        <p:nvGrpSpPr>
          <p:cNvPr id="13" name="群組 6"/>
          <p:cNvGrpSpPr/>
          <p:nvPr/>
        </p:nvGrpSpPr>
        <p:grpSpPr>
          <a:xfrm>
            <a:off x="0" y="6065913"/>
            <a:ext cx="4499910" cy="792087"/>
            <a:chOff x="251520" y="1757446"/>
            <a:chExt cx="4297966" cy="932613"/>
          </a:xfrm>
        </p:grpSpPr>
        <p:sp>
          <p:nvSpPr>
            <p:cNvPr id="14" name="矩形 7">
              <a:hlinkClick r:id="rId5"/>
            </p:cNvPr>
            <p:cNvSpPr/>
            <p:nvPr/>
          </p:nvSpPr>
          <p:spPr>
            <a:xfrm>
              <a:off x="629302" y="2096578"/>
              <a:ext cx="3576371"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影片充電站：管線運算（</a:t>
              </a:r>
              <a:r>
                <a:rPr lang="en-US" altLang="zh-TW" b="1" dirty="0" smtClean="0">
                  <a:latin typeface="微軟正黑體" pitchFamily="34" charset="-120"/>
                  <a:ea typeface="微軟正黑體" pitchFamily="34" charset="-120"/>
                </a:rPr>
                <a:t>0:33</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5" name="Picture 4" descr="C:\Documents and Settings\Chen\My Documents\1.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Documents and Settings\Chen\My Documents\2.pn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61800"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8846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pic>
        <p:nvPicPr>
          <p:cNvPr id="19459"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571604" y="1624034"/>
            <a:ext cx="5951794"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53</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233107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記憶體的類型</a:t>
            </a:r>
          </a:p>
          <a:p>
            <a:pPr lvl="1">
              <a:spcBef>
                <a:spcPts val="1200"/>
              </a:spcBef>
            </a:pPr>
            <a:r>
              <a:rPr lang="zh-TW" altLang="en-US" b="1" dirty="0" smtClean="0">
                <a:solidFill>
                  <a:srgbClr val="C00000"/>
                </a:solidFill>
              </a:rPr>
              <a:t>隨機存取</a:t>
            </a:r>
            <a:r>
              <a:rPr lang="zh-TW" altLang="en-US" b="1" dirty="0">
                <a:solidFill>
                  <a:srgbClr val="C00000"/>
                </a:solidFill>
              </a:rPr>
              <a:t>記憶體</a:t>
            </a:r>
            <a:r>
              <a:rPr lang="en-US" altLang="zh-TW" b="1" dirty="0" smtClean="0">
                <a:solidFill>
                  <a:srgbClr val="C00000"/>
                </a:solidFill>
              </a:rPr>
              <a:t>RAM</a:t>
            </a:r>
          </a:p>
          <a:p>
            <a:pPr lvl="2">
              <a:spcBef>
                <a:spcPts val="1200"/>
              </a:spcBef>
            </a:pPr>
            <a:r>
              <a:rPr lang="zh-TW" altLang="en-US" dirty="0" smtClean="0"/>
              <a:t>屬於</a:t>
            </a:r>
            <a:r>
              <a:rPr lang="zh-TW" altLang="en-US" dirty="0">
                <a:solidFill>
                  <a:srgbClr val="FF0000"/>
                </a:solidFill>
              </a:rPr>
              <a:t>揮發性記憶體</a:t>
            </a:r>
            <a:r>
              <a:rPr lang="zh-TW" altLang="en-US" dirty="0"/>
              <a:t>，當</a:t>
            </a:r>
            <a:r>
              <a:rPr lang="zh-TW" altLang="en-US" dirty="0" smtClean="0"/>
              <a:t>電源消失</a:t>
            </a:r>
            <a:r>
              <a:rPr lang="zh-TW" altLang="en-US" dirty="0"/>
              <a:t>時儲存的資料便會</a:t>
            </a:r>
            <a:r>
              <a:rPr lang="zh-TW" altLang="en-US" dirty="0" smtClean="0"/>
              <a:t>消失</a:t>
            </a:r>
            <a:r>
              <a:rPr lang="zh-TW" altLang="en-US" dirty="0"/>
              <a:t>。</a:t>
            </a:r>
          </a:p>
        </p:txBody>
      </p:sp>
      <p:graphicFrame>
        <p:nvGraphicFramePr>
          <p:cNvPr id="4" name="表格 3"/>
          <p:cNvGraphicFramePr>
            <a:graphicFrameLocks noGrp="1"/>
          </p:cNvGraphicFramePr>
          <p:nvPr>
            <p:extLst>
              <p:ext uri="{D42A27DB-BD31-4B8C-83A1-F6EECF244321}">
                <p14:modId xmlns:p14="http://schemas.microsoft.com/office/powerpoint/2010/main" val="693165371"/>
              </p:ext>
            </p:extLst>
          </p:nvPr>
        </p:nvGraphicFramePr>
        <p:xfrm>
          <a:off x="253261" y="3643314"/>
          <a:ext cx="8676457" cy="1798320"/>
        </p:xfrm>
        <a:graphic>
          <a:graphicData uri="http://schemas.openxmlformats.org/drawingml/2006/table">
            <a:tbl>
              <a:tblPr firstRow="1" bandRow="1">
                <a:tableStyleId>{69012ECD-51FC-41F1-AA8D-1B2483CD663E}</a:tableStyleId>
              </a:tblPr>
              <a:tblGrid>
                <a:gridCol w="2008439">
                  <a:extLst>
                    <a:ext uri="{9D8B030D-6E8A-4147-A177-3AD203B41FA5}">
                      <a16:colId xmlns:a16="http://schemas.microsoft.com/office/drawing/2014/main" val="20000"/>
                    </a:ext>
                  </a:extLst>
                </a:gridCol>
                <a:gridCol w="2651139">
                  <a:extLst>
                    <a:ext uri="{9D8B030D-6E8A-4147-A177-3AD203B41FA5}">
                      <a16:colId xmlns:a16="http://schemas.microsoft.com/office/drawing/2014/main" val="20001"/>
                    </a:ext>
                  </a:extLst>
                </a:gridCol>
                <a:gridCol w="1285401">
                  <a:extLst>
                    <a:ext uri="{9D8B030D-6E8A-4147-A177-3AD203B41FA5}">
                      <a16:colId xmlns:a16="http://schemas.microsoft.com/office/drawing/2014/main" val="20002"/>
                    </a:ext>
                  </a:extLst>
                </a:gridCol>
                <a:gridCol w="1044388">
                  <a:extLst>
                    <a:ext uri="{9D8B030D-6E8A-4147-A177-3AD203B41FA5}">
                      <a16:colId xmlns:a16="http://schemas.microsoft.com/office/drawing/2014/main" val="20003"/>
                    </a:ext>
                  </a:extLst>
                </a:gridCol>
                <a:gridCol w="1687090">
                  <a:extLst>
                    <a:ext uri="{9D8B030D-6E8A-4147-A177-3AD203B41FA5}">
                      <a16:colId xmlns:a16="http://schemas.microsoft.com/office/drawing/2014/main" val="20004"/>
                    </a:ext>
                  </a:extLst>
                </a:gridCol>
              </a:tblGrid>
              <a:tr h="144016">
                <a:tc>
                  <a:txBody>
                    <a:bodyPr/>
                    <a:lstStyle/>
                    <a:p>
                      <a:pPr algn="ctr"/>
                      <a:r>
                        <a:rPr lang="zh-TW" altLang="en-US" sz="2000" dirty="0" smtClean="0">
                          <a:latin typeface="微軟正黑體" pitchFamily="34" charset="-120"/>
                          <a:ea typeface="微軟正黑體" pitchFamily="34" charset="-120"/>
                        </a:rPr>
                        <a:t>類　型</a:t>
                      </a:r>
                      <a:endParaRPr lang="zh-TW" altLang="en-US" sz="2000" dirty="0">
                        <a:latin typeface="微軟正黑體" pitchFamily="34" charset="-120"/>
                        <a:ea typeface="微軟正黑體" pitchFamily="34" charset="-120"/>
                      </a:endParaRPr>
                    </a:p>
                  </a:txBody>
                  <a:tcP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需持續充電保存資料</a:t>
                      </a:r>
                      <a:endParaRPr lang="zh-TW" altLang="en-US" sz="2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存取速度</a:t>
                      </a:r>
                      <a:endParaRPr lang="zh-TW" altLang="en-US" sz="2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價　格</a:t>
                      </a:r>
                      <a:endParaRPr lang="zh-TW" altLang="en-US" sz="2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應用範圍</a:t>
                      </a:r>
                      <a:endParaRPr lang="zh-TW" altLang="en-US" sz="2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altLang="zh-TW" sz="2000" b="1" dirty="0" smtClean="0">
                          <a:latin typeface="微軟正黑體" pitchFamily="34" charset="-120"/>
                          <a:ea typeface="微軟正黑體" pitchFamily="34" charset="-120"/>
                        </a:rPr>
                        <a:t>Static RAM</a:t>
                      </a:r>
                      <a:br>
                        <a:rPr lang="en-US" altLang="zh-TW" sz="2000" b="1" dirty="0" smtClean="0">
                          <a:latin typeface="微軟正黑體" pitchFamily="34" charset="-120"/>
                          <a:ea typeface="微軟正黑體" pitchFamily="34" charset="-120"/>
                        </a:rPr>
                      </a:br>
                      <a:r>
                        <a:rPr lang="en-US" altLang="zh-TW" sz="2000" b="1" dirty="0" smtClean="0">
                          <a:latin typeface="微軟正黑體" pitchFamily="34" charset="-120"/>
                          <a:ea typeface="微軟正黑體" pitchFamily="34" charset="-120"/>
                        </a:rPr>
                        <a:t>(SRAM)</a:t>
                      </a:r>
                      <a:endParaRPr lang="zh-TW" altLang="en-US" sz="20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b="1" dirty="0" smtClean="0">
                          <a:latin typeface="微軟正黑體" pitchFamily="34" charset="-120"/>
                          <a:ea typeface="微軟正黑體" pitchFamily="34" charset="-120"/>
                        </a:rPr>
                        <a:t>是</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快</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高</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快取記憶體</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altLang="zh-TW" sz="2000" b="1" dirty="0" smtClean="0">
                          <a:latin typeface="微軟正黑體" pitchFamily="34" charset="-120"/>
                          <a:ea typeface="微軟正黑體" pitchFamily="34" charset="-120"/>
                        </a:rPr>
                        <a:t>Dynamic RAM</a:t>
                      </a:r>
                      <a:br>
                        <a:rPr lang="en-US" altLang="zh-TW" sz="2000" b="1" dirty="0" smtClean="0">
                          <a:latin typeface="微軟正黑體" pitchFamily="34" charset="-120"/>
                          <a:ea typeface="微軟正黑體" pitchFamily="34" charset="-120"/>
                        </a:rPr>
                      </a:br>
                      <a:r>
                        <a:rPr lang="en-US" altLang="zh-TW" sz="2000" b="1" dirty="0" smtClean="0">
                          <a:latin typeface="微軟正黑體" pitchFamily="34" charset="-120"/>
                          <a:ea typeface="微軟正黑體" pitchFamily="34" charset="-120"/>
                        </a:rPr>
                        <a:t>(DRAM) </a:t>
                      </a:r>
                      <a:endParaRPr lang="zh-TW" altLang="en-US" sz="20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b="1" dirty="0" smtClean="0">
                          <a:latin typeface="微軟正黑體" pitchFamily="34" charset="-120"/>
                          <a:ea typeface="微軟正黑體" pitchFamily="34" charset="-120"/>
                        </a:rPr>
                        <a:t>是</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慢</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低</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主記憶體</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文字方塊 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53</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55792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p:txBody>
          <a:bodyPr/>
          <a:lstStyle/>
          <a:p>
            <a:r>
              <a:rPr lang="zh-TW" altLang="en-US" b="1" dirty="0" smtClean="0">
                <a:solidFill>
                  <a:srgbClr val="0070C0"/>
                </a:solidFill>
              </a:rPr>
              <a:t>揮發性與非揮發性記憶體</a:t>
            </a:r>
            <a:endParaRPr lang="en-US" altLang="zh-TW" b="1" dirty="0" smtClean="0">
              <a:solidFill>
                <a:srgbClr val="0070C0"/>
              </a:solidFill>
            </a:endParaRPr>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53</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1284913824"/>
              </p:ext>
            </p:extLst>
          </p:nvPr>
        </p:nvGraphicFramePr>
        <p:xfrm>
          <a:off x="251520" y="2060848"/>
          <a:ext cx="8676456" cy="3763327"/>
        </p:xfrm>
        <a:graphic>
          <a:graphicData uri="http://schemas.openxmlformats.org/drawingml/2006/table">
            <a:tbl>
              <a:tblPr firstRow="1" bandRow="1">
                <a:tableStyleId>{69012ECD-51FC-41F1-AA8D-1B2483CD663E}</a:tableStyleId>
              </a:tblPr>
              <a:tblGrid>
                <a:gridCol w="1328542">
                  <a:extLst>
                    <a:ext uri="{9D8B030D-6E8A-4147-A177-3AD203B41FA5}">
                      <a16:colId xmlns:a16="http://schemas.microsoft.com/office/drawing/2014/main" val="20000"/>
                    </a:ext>
                  </a:extLst>
                </a:gridCol>
                <a:gridCol w="3673957">
                  <a:extLst>
                    <a:ext uri="{9D8B030D-6E8A-4147-A177-3AD203B41FA5}">
                      <a16:colId xmlns:a16="http://schemas.microsoft.com/office/drawing/2014/main" val="20001"/>
                    </a:ext>
                  </a:extLst>
                </a:gridCol>
                <a:gridCol w="3673957">
                  <a:extLst>
                    <a:ext uri="{9D8B030D-6E8A-4147-A177-3AD203B41FA5}">
                      <a16:colId xmlns:a16="http://schemas.microsoft.com/office/drawing/2014/main" val="20002"/>
                    </a:ext>
                  </a:extLst>
                </a:gridCol>
              </a:tblGrid>
              <a:tr h="468000">
                <a:tc>
                  <a:txBody>
                    <a:bodyPr/>
                    <a:lstStyle/>
                    <a:p>
                      <a:pPr algn="ctr"/>
                      <a:r>
                        <a:rPr lang="zh-TW" altLang="en-US" sz="2000" dirty="0" smtClean="0">
                          <a:latin typeface="微軟正黑體" pitchFamily="34" charset="-120"/>
                          <a:ea typeface="微軟正黑體" pitchFamily="34" charset="-120"/>
                        </a:rPr>
                        <a:t>分　類</a:t>
                      </a:r>
                      <a:endParaRPr lang="zh-TW" altLang="en-US" sz="2000"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說　　　明</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實　例</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1556144">
                <a:tc>
                  <a:txBody>
                    <a:bodyPr/>
                    <a:lstStyle/>
                    <a:p>
                      <a:pPr algn="ctr"/>
                      <a:r>
                        <a:rPr lang="zh-TW" altLang="en-US" sz="2000" b="1" kern="1200" baseline="0" dirty="0" smtClean="0">
                          <a:solidFill>
                            <a:schemeClr val="tx1"/>
                          </a:solidFill>
                          <a:latin typeface="微軟正黑體" pitchFamily="34" charset="-120"/>
                          <a:ea typeface="微軟正黑體" pitchFamily="34" charset="-120"/>
                          <a:cs typeface="+mn-cs"/>
                        </a:rPr>
                        <a:t>揮發性</a:t>
                      </a:r>
                      <a:endParaRPr lang="zh-TW" altLang="en-US" sz="2000" b="1" dirty="0" smtClean="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zh-TW" altLang="en-US" sz="2000" kern="1200" baseline="0" dirty="0" smtClean="0">
                          <a:solidFill>
                            <a:schemeClr val="tx1"/>
                          </a:solidFill>
                          <a:latin typeface="微軟正黑體" pitchFamily="34" charset="-120"/>
                          <a:ea typeface="微軟正黑體" pitchFamily="34" charset="-120"/>
                          <a:cs typeface="+mn-cs"/>
                        </a:rPr>
                        <a:t>當電源關掉後，所儲存的資料便會消失，適用於需在短時間內快速暫存的運行程式與資料。</a:t>
                      </a:r>
                      <a:endParaRPr lang="zh-TW" altLang="en-US" sz="2000" b="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altLang="zh-TW" sz="2000" kern="1200" baseline="0" dirty="0" smtClean="0">
                          <a:solidFill>
                            <a:schemeClr val="tx1"/>
                          </a:solidFill>
                          <a:latin typeface="微軟正黑體" pitchFamily="34" charset="-120"/>
                          <a:ea typeface="微軟正黑體" pitchFamily="34" charset="-120"/>
                          <a:cs typeface="+mn-cs"/>
                        </a:rPr>
                        <a:t>RAM</a:t>
                      </a:r>
                      <a:r>
                        <a:rPr lang="zh-TW" altLang="en-US" sz="2000" kern="1200" baseline="0" dirty="0" smtClean="0">
                          <a:solidFill>
                            <a:schemeClr val="tx1"/>
                          </a:solidFill>
                          <a:latin typeface="微軟正黑體" pitchFamily="34" charset="-120"/>
                          <a:ea typeface="微軟正黑體" pitchFamily="34" charset="-120"/>
                          <a:cs typeface="+mn-cs"/>
                        </a:rPr>
                        <a:t>：</a:t>
                      </a:r>
                      <a:r>
                        <a:rPr lang="en-US" altLang="zh-TW" sz="2000" kern="1200" baseline="0" dirty="0" smtClean="0">
                          <a:solidFill>
                            <a:schemeClr val="tx1"/>
                          </a:solidFill>
                          <a:latin typeface="微軟正黑體" pitchFamily="34" charset="-120"/>
                          <a:ea typeface="微軟正黑體" pitchFamily="34" charset="-120"/>
                          <a:cs typeface="+mn-cs"/>
                        </a:rPr>
                        <a:t>SRAM </a:t>
                      </a:r>
                      <a:r>
                        <a:rPr lang="zh-TW" altLang="en-US" sz="2000" kern="1200" baseline="0" dirty="0" smtClean="0">
                          <a:solidFill>
                            <a:schemeClr val="tx1"/>
                          </a:solidFill>
                          <a:latin typeface="微軟正黑體" pitchFamily="34" charset="-120"/>
                          <a:ea typeface="微軟正黑體" pitchFamily="34" charset="-120"/>
                          <a:cs typeface="+mn-cs"/>
                        </a:rPr>
                        <a:t>與</a:t>
                      </a:r>
                      <a:r>
                        <a:rPr lang="en-US" altLang="zh-TW" sz="2000" kern="1200" baseline="0" dirty="0" smtClean="0">
                          <a:solidFill>
                            <a:schemeClr val="tx1"/>
                          </a:solidFill>
                          <a:latin typeface="微軟正黑體" pitchFamily="34" charset="-120"/>
                          <a:ea typeface="微軟正黑體" pitchFamily="34" charset="-120"/>
                          <a:cs typeface="+mn-cs"/>
                        </a:rPr>
                        <a:t>DRAM</a:t>
                      </a:r>
                      <a:r>
                        <a:rPr lang="zh-TW" altLang="en-US" sz="2000" kern="1200" baseline="0" dirty="0" smtClean="0">
                          <a:solidFill>
                            <a:schemeClr val="tx1"/>
                          </a:solidFill>
                          <a:latin typeface="微軟正黑體" pitchFamily="34" charset="-120"/>
                          <a:ea typeface="微軟正黑體" pitchFamily="34" charset="-120"/>
                          <a:cs typeface="+mn-cs"/>
                        </a:rPr>
                        <a:t>。</a:t>
                      </a:r>
                      <a:endParaRPr lang="zh-TW" altLang="en-US" sz="2000" b="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1739183">
                <a:tc>
                  <a:txBody>
                    <a:bodyPr/>
                    <a:lstStyle/>
                    <a:p>
                      <a:pPr algn="ctr"/>
                      <a:r>
                        <a:rPr lang="zh-TW" altLang="en-US" sz="2000" b="1" kern="1200" baseline="0" dirty="0" smtClean="0">
                          <a:solidFill>
                            <a:schemeClr val="tx1"/>
                          </a:solidFill>
                          <a:latin typeface="微軟正黑體" pitchFamily="34" charset="-120"/>
                          <a:ea typeface="微軟正黑體" pitchFamily="34" charset="-120"/>
                          <a:cs typeface="+mn-cs"/>
                        </a:rPr>
                        <a:t>非揮發性</a:t>
                      </a:r>
                      <a:endParaRPr lang="zh-TW" altLang="en-US" sz="20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zh-TW" altLang="en-US" sz="2000" kern="1200" baseline="0" dirty="0" smtClean="0">
                          <a:solidFill>
                            <a:schemeClr val="tx1"/>
                          </a:solidFill>
                          <a:latin typeface="微軟正黑體" pitchFamily="34" charset="-120"/>
                          <a:ea typeface="微軟正黑體" pitchFamily="34" charset="-120"/>
                          <a:cs typeface="+mn-cs"/>
                        </a:rPr>
                        <a:t>當電源關掉後，所儲存的資料仍會存在，適用於需要長時間保存的程式與資料。</a:t>
                      </a:r>
                      <a:endParaRPr lang="zh-TW" altLang="en-US" sz="2000" b="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altLang="zh-TW" sz="2000" kern="1200" baseline="0" dirty="0" smtClean="0">
                          <a:solidFill>
                            <a:schemeClr val="tx1"/>
                          </a:solidFill>
                          <a:latin typeface="微軟正黑體" pitchFamily="34" charset="-120"/>
                          <a:ea typeface="微軟正黑體" pitchFamily="34" charset="-120"/>
                          <a:cs typeface="+mn-cs"/>
                        </a:rPr>
                        <a:t>ROM</a:t>
                      </a:r>
                      <a:r>
                        <a:rPr lang="zh-TW" altLang="en-US" sz="2000" kern="1200" baseline="0" dirty="0" smtClean="0">
                          <a:solidFill>
                            <a:schemeClr val="tx1"/>
                          </a:solidFill>
                          <a:latin typeface="微軟正黑體" pitchFamily="34" charset="-120"/>
                          <a:ea typeface="微軟正黑體" pitchFamily="34" charset="-120"/>
                          <a:cs typeface="+mn-cs"/>
                        </a:rPr>
                        <a:t>：</a:t>
                      </a:r>
                      <a:r>
                        <a:rPr lang="en-US" altLang="zh-TW" sz="2000" kern="1200" baseline="0" dirty="0" smtClean="0">
                          <a:solidFill>
                            <a:schemeClr val="tx1"/>
                          </a:solidFill>
                          <a:latin typeface="微軟正黑體" pitchFamily="34" charset="-120"/>
                          <a:ea typeface="微軟正黑體" pitchFamily="34" charset="-120"/>
                          <a:cs typeface="+mn-cs"/>
                        </a:rPr>
                        <a:t>PROM</a:t>
                      </a:r>
                      <a:r>
                        <a:rPr lang="zh-TW" altLang="en-US" sz="2000" kern="1200" baseline="0" dirty="0" smtClean="0">
                          <a:solidFill>
                            <a:schemeClr val="tx1"/>
                          </a:solidFill>
                          <a:latin typeface="微軟正黑體" pitchFamily="34" charset="-120"/>
                          <a:ea typeface="微軟正黑體" pitchFamily="34" charset="-120"/>
                          <a:cs typeface="+mn-cs"/>
                        </a:rPr>
                        <a:t>、</a:t>
                      </a:r>
                      <a:r>
                        <a:rPr lang="en-US" altLang="zh-TW" sz="2000" kern="1200" baseline="0" dirty="0" smtClean="0">
                          <a:solidFill>
                            <a:schemeClr val="tx1"/>
                          </a:solidFill>
                          <a:latin typeface="微軟正黑體" pitchFamily="34" charset="-120"/>
                          <a:ea typeface="微軟正黑體" pitchFamily="34" charset="-120"/>
                          <a:cs typeface="+mn-cs"/>
                        </a:rPr>
                        <a:t>EPROM</a:t>
                      </a:r>
                      <a:r>
                        <a:rPr lang="zh-TW" altLang="en-US" sz="2000" kern="1200" baseline="0" dirty="0" smtClean="0">
                          <a:solidFill>
                            <a:schemeClr val="tx1"/>
                          </a:solidFill>
                          <a:latin typeface="微軟正黑體" pitchFamily="34" charset="-120"/>
                          <a:ea typeface="微軟正黑體" pitchFamily="34" charset="-120"/>
                          <a:cs typeface="+mn-cs"/>
                        </a:rPr>
                        <a:t>、</a:t>
                      </a:r>
                      <a:r>
                        <a:rPr lang="en-US" altLang="zh-TW" sz="2000" kern="1200" baseline="0" dirty="0" smtClean="0">
                          <a:solidFill>
                            <a:schemeClr val="tx1"/>
                          </a:solidFill>
                          <a:latin typeface="微軟正黑體" pitchFamily="34" charset="-120"/>
                          <a:ea typeface="微軟正黑體" pitchFamily="34" charset="-120"/>
                          <a:cs typeface="+mn-cs"/>
                        </a:rPr>
                        <a:t>EEPROM</a:t>
                      </a:r>
                      <a:r>
                        <a:rPr lang="zh-TW" altLang="en-US" sz="2000" kern="1200" baseline="0" dirty="0" smtClean="0">
                          <a:solidFill>
                            <a:schemeClr val="tx1"/>
                          </a:solidFill>
                          <a:latin typeface="微軟正黑體" pitchFamily="34" charset="-120"/>
                          <a:ea typeface="微軟正黑體" pitchFamily="34" charset="-120"/>
                          <a:cs typeface="+mn-cs"/>
                        </a:rPr>
                        <a:t>。</a:t>
                      </a:r>
                    </a:p>
                    <a:p>
                      <a:r>
                        <a:rPr lang="zh-TW" altLang="en-US" sz="2000" kern="1200" baseline="0" dirty="0" smtClean="0">
                          <a:solidFill>
                            <a:schemeClr val="tx1"/>
                          </a:solidFill>
                          <a:latin typeface="微軟正黑體" pitchFamily="34" charset="-120"/>
                          <a:ea typeface="微軟正黑體" pitchFamily="34" charset="-120"/>
                          <a:cs typeface="+mn-cs"/>
                        </a:rPr>
                        <a:t>輔助記憶體：包含硬碟、光碟、隨身碟等。</a:t>
                      </a:r>
                      <a:endParaRPr lang="zh-TW" altLang="en-US" sz="2000" b="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p:txBody>
          <a:bodyPr/>
          <a:lstStyle/>
          <a:p>
            <a:r>
              <a:rPr lang="zh-TW" altLang="en-US" b="1" dirty="0" smtClean="0">
                <a:solidFill>
                  <a:srgbClr val="0070C0"/>
                </a:solidFill>
              </a:rPr>
              <a:t>循序存取與隨機存取</a:t>
            </a:r>
            <a:endParaRPr lang="en-US" altLang="zh-TW" b="1" dirty="0" smtClean="0">
              <a:solidFill>
                <a:srgbClr val="0070C0"/>
              </a:solidFill>
            </a:endParaRPr>
          </a:p>
          <a:p>
            <a:pPr lvl="1"/>
            <a:r>
              <a:rPr lang="zh-TW" altLang="en-US" b="1" dirty="0" smtClean="0"/>
              <a:t>循序存取</a:t>
            </a:r>
            <a:r>
              <a:rPr lang="en-US" altLang="zh-TW" b="1" dirty="0" smtClean="0"/>
              <a:t>(Sequential Access)</a:t>
            </a:r>
          </a:p>
          <a:p>
            <a:pPr lvl="2"/>
            <a:r>
              <a:rPr lang="zh-TW" altLang="en-US" dirty="0" smtClean="0"/>
              <a:t>循序存取必須依照資料儲存的順序，一筆一筆按照順序存取資料。</a:t>
            </a:r>
            <a:endParaRPr lang="en-US" altLang="zh-TW" dirty="0" smtClean="0"/>
          </a:p>
          <a:p>
            <a:pPr lvl="2"/>
            <a:r>
              <a:rPr lang="zh-TW" altLang="en-US" dirty="0" smtClean="0"/>
              <a:t>例如：磁帶、錄音帶、錄影帶便是一種循序存取的媒體。</a:t>
            </a:r>
            <a:endParaRPr lang="en-US" altLang="zh-TW" dirty="0" smtClean="0"/>
          </a:p>
          <a:p>
            <a:pPr lvl="1"/>
            <a:r>
              <a:rPr lang="zh-TW" altLang="en-US" b="1" dirty="0" smtClean="0"/>
              <a:t>隨機存取</a:t>
            </a:r>
            <a:r>
              <a:rPr lang="en-US" altLang="zh-TW" b="1" dirty="0" smtClean="0"/>
              <a:t>(Random</a:t>
            </a:r>
            <a:r>
              <a:rPr lang="zh-TW" altLang="en-US" b="1" dirty="0" smtClean="0"/>
              <a:t> </a:t>
            </a:r>
            <a:r>
              <a:rPr lang="en-US" altLang="zh-TW" b="1" dirty="0" smtClean="0"/>
              <a:t>Access)</a:t>
            </a:r>
            <a:r>
              <a:rPr lang="zh-TW" altLang="en-US" b="1" dirty="0" smtClean="0"/>
              <a:t>。</a:t>
            </a:r>
            <a:endParaRPr lang="en-US" altLang="zh-TW" b="1" dirty="0" smtClean="0"/>
          </a:p>
          <a:p>
            <a:pPr lvl="2"/>
            <a:r>
              <a:rPr lang="zh-TW" altLang="en-US" dirty="0" smtClean="0"/>
              <a:t>隨機存取可以隨機存取任何一筆邏輯記錄，可不用按照資料儲存的順序存取。</a:t>
            </a:r>
            <a:endParaRPr lang="en-US" altLang="zh-TW" dirty="0" smtClean="0"/>
          </a:p>
          <a:p>
            <a:pPr lvl="2"/>
            <a:r>
              <a:rPr lang="zh-TW" altLang="en-US" dirty="0" smtClean="0"/>
              <a:t>例如：主記憶體、磁碟、光碟、隨身碟，便是隨機存取。</a:t>
            </a:r>
            <a:endParaRPr lang="en-US" altLang="zh-TW" dirty="0" smtClean="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53</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a:solidFill>
                  <a:srgbClr val="C00000"/>
                </a:solidFill>
              </a:rPr>
              <a:t>唯讀記憶體</a:t>
            </a:r>
            <a:r>
              <a:rPr lang="en-US" altLang="zh-TW" b="1" dirty="0">
                <a:solidFill>
                  <a:srgbClr val="C00000"/>
                </a:solidFill>
              </a:rPr>
              <a:t>ROM</a:t>
            </a:r>
          </a:p>
          <a:p>
            <a:pPr lvl="2">
              <a:spcBef>
                <a:spcPts val="1200"/>
              </a:spcBef>
            </a:pPr>
            <a:r>
              <a:rPr lang="zh-TW" altLang="en-US" dirty="0"/>
              <a:t>屬於</a:t>
            </a:r>
            <a:r>
              <a:rPr lang="zh-TW" altLang="en-US" dirty="0">
                <a:solidFill>
                  <a:srgbClr val="FF0000"/>
                </a:solidFill>
              </a:rPr>
              <a:t>非揮發性</a:t>
            </a:r>
            <a:r>
              <a:rPr lang="zh-TW" altLang="en-US" dirty="0" smtClean="0">
                <a:solidFill>
                  <a:srgbClr val="FF0000"/>
                </a:solidFill>
              </a:rPr>
              <a:t>記憶體</a:t>
            </a:r>
            <a:r>
              <a:rPr lang="zh-TW" altLang="en-US" dirty="0" smtClean="0"/>
              <a:t>。</a:t>
            </a:r>
            <a:endParaRPr lang="en-US" altLang="zh-TW" dirty="0" smtClean="0"/>
          </a:p>
          <a:p>
            <a:pPr lvl="2">
              <a:spcBef>
                <a:spcPts val="1200"/>
              </a:spcBef>
            </a:pPr>
            <a:r>
              <a:rPr lang="zh-TW" altLang="en-US" dirty="0" smtClean="0"/>
              <a:t>早期的 </a:t>
            </a:r>
            <a:r>
              <a:rPr lang="en-US" altLang="zh-TW" dirty="0" smtClean="0"/>
              <a:t>ROM </a:t>
            </a:r>
            <a:r>
              <a:rPr lang="zh-TW" altLang="en-US" dirty="0" smtClean="0"/>
              <a:t>只</a:t>
            </a:r>
            <a:r>
              <a:rPr lang="zh-TW" altLang="en-US" dirty="0"/>
              <a:t>能讀取而</a:t>
            </a:r>
            <a:r>
              <a:rPr lang="zh-TW" altLang="en-US" dirty="0" smtClean="0"/>
              <a:t>不能</a:t>
            </a:r>
            <a:r>
              <a:rPr lang="en-US" altLang="zh-TW" dirty="0" smtClean="0"/>
              <a:t/>
            </a:r>
            <a:br>
              <a:rPr lang="en-US" altLang="zh-TW" dirty="0" smtClean="0"/>
            </a:br>
            <a:r>
              <a:rPr lang="zh-TW" altLang="en-US" dirty="0" smtClean="0"/>
              <a:t>寫入</a:t>
            </a:r>
            <a:r>
              <a:rPr lang="zh-TW" altLang="en-US" dirty="0"/>
              <a:t>資料，不然就是要</a:t>
            </a:r>
            <a:r>
              <a:rPr lang="zh-TW" altLang="en-US" dirty="0" smtClean="0"/>
              <a:t>透過特</a:t>
            </a:r>
            <a:r>
              <a:rPr lang="en-US" altLang="zh-TW" dirty="0" smtClean="0"/>
              <a:t/>
            </a:r>
            <a:br>
              <a:rPr lang="en-US" altLang="zh-TW" dirty="0" smtClean="0"/>
            </a:br>
            <a:r>
              <a:rPr lang="zh-TW" altLang="en-US" dirty="0" smtClean="0"/>
              <a:t>殊處理來清除</a:t>
            </a:r>
            <a:r>
              <a:rPr lang="zh-TW" altLang="en-US" dirty="0"/>
              <a:t>原本的</a:t>
            </a:r>
            <a:r>
              <a:rPr lang="zh-TW" altLang="en-US" dirty="0" smtClean="0"/>
              <a:t>資料。</a:t>
            </a:r>
            <a:endParaRPr lang="zh-TW" altLang="en-US" dirty="0"/>
          </a:p>
          <a:p>
            <a:pPr lvl="2">
              <a:spcBef>
                <a:spcPts val="1200"/>
              </a:spcBef>
            </a:pPr>
            <a:r>
              <a:rPr lang="zh-TW" altLang="en-US" dirty="0" smtClean="0"/>
              <a:t>目前</a:t>
            </a:r>
            <a:r>
              <a:rPr lang="zh-TW" altLang="en-US" dirty="0"/>
              <a:t>最常使用</a:t>
            </a:r>
            <a:r>
              <a:rPr lang="zh-TW" altLang="en-US" dirty="0" smtClean="0"/>
              <a:t>的是</a:t>
            </a:r>
            <a:r>
              <a:rPr lang="en-US" altLang="zh-TW" dirty="0">
                <a:solidFill>
                  <a:srgbClr val="FF0000"/>
                </a:solidFill>
              </a:rPr>
              <a:t>Flash </a:t>
            </a:r>
            <a:r>
              <a:rPr lang="en-US" altLang="zh-TW" dirty="0" smtClean="0">
                <a:solidFill>
                  <a:srgbClr val="FF0000"/>
                </a:solidFill>
              </a:rPr>
              <a:t>ROM</a:t>
            </a:r>
          </a:p>
          <a:p>
            <a:pPr lvl="2">
              <a:spcBef>
                <a:spcPts val="1200"/>
              </a:spcBef>
              <a:buNone/>
            </a:pPr>
            <a:r>
              <a:rPr lang="en-US" altLang="zh-TW" dirty="0" smtClean="0">
                <a:solidFill>
                  <a:srgbClr val="FF0000"/>
                </a:solidFill>
              </a:rPr>
              <a:t>	(</a:t>
            </a:r>
            <a:r>
              <a:rPr lang="zh-TW" altLang="en-US" dirty="0" smtClean="0">
                <a:solidFill>
                  <a:srgbClr val="FF0000"/>
                </a:solidFill>
              </a:rPr>
              <a:t>快</a:t>
            </a:r>
            <a:r>
              <a:rPr lang="zh-TW" altLang="en-US" dirty="0">
                <a:solidFill>
                  <a:srgbClr val="FF0000"/>
                </a:solidFill>
              </a:rPr>
              <a:t>閃</a:t>
            </a:r>
            <a:r>
              <a:rPr lang="zh-TW" altLang="en-US" dirty="0" smtClean="0">
                <a:solidFill>
                  <a:srgbClr val="FF0000"/>
                </a:solidFill>
              </a:rPr>
              <a:t>記憶體</a:t>
            </a:r>
            <a:r>
              <a:rPr lang="en-US" altLang="zh-TW" dirty="0" smtClean="0">
                <a:solidFill>
                  <a:srgbClr val="FF0000"/>
                </a:solidFill>
              </a:rPr>
              <a:t>)</a:t>
            </a:r>
            <a:r>
              <a:rPr lang="zh-TW" altLang="en-US" dirty="0" smtClean="0"/>
              <a:t>，</a:t>
            </a:r>
            <a:r>
              <a:rPr lang="zh-TW" altLang="en-US" dirty="0"/>
              <a:t>單位價格</a:t>
            </a:r>
            <a:r>
              <a:rPr lang="zh-TW" altLang="en-US" dirty="0" smtClean="0"/>
              <a:t>便宜</a:t>
            </a:r>
            <a:endParaRPr lang="en-US" altLang="zh-TW" dirty="0" smtClean="0"/>
          </a:p>
          <a:p>
            <a:pPr lvl="2">
              <a:spcBef>
                <a:spcPts val="1200"/>
              </a:spcBef>
              <a:buNone/>
            </a:pPr>
            <a:r>
              <a:rPr lang="en-US" altLang="zh-TW" dirty="0" smtClean="0"/>
              <a:t>	</a:t>
            </a:r>
            <a:r>
              <a:rPr lang="zh-TW" altLang="en-US" dirty="0" smtClean="0"/>
              <a:t>且</a:t>
            </a:r>
            <a:r>
              <a:rPr lang="zh-TW" altLang="en-US" dirty="0"/>
              <a:t>儲存密度較高，</a:t>
            </a:r>
            <a:r>
              <a:rPr lang="zh-TW" altLang="en-US" dirty="0" smtClean="0"/>
              <a:t>使用者只要</a:t>
            </a:r>
            <a:endParaRPr lang="en-US" altLang="zh-TW" dirty="0" smtClean="0"/>
          </a:p>
          <a:p>
            <a:pPr lvl="2">
              <a:spcBef>
                <a:spcPts val="1200"/>
              </a:spcBef>
              <a:buNone/>
            </a:pPr>
            <a:r>
              <a:rPr lang="en-US" altLang="zh-TW" dirty="0" smtClean="0"/>
              <a:t>	</a:t>
            </a:r>
            <a:r>
              <a:rPr lang="zh-TW" altLang="en-US" dirty="0" smtClean="0"/>
              <a:t>透過</a:t>
            </a:r>
            <a:r>
              <a:rPr lang="zh-TW" altLang="en-US" dirty="0"/>
              <a:t>特殊程式便能複寫</a:t>
            </a:r>
            <a:r>
              <a:rPr lang="zh-TW" altLang="en-US" dirty="0" smtClean="0"/>
              <a:t>內部資料。</a:t>
            </a:r>
            <a:endParaRPr lang="zh-TW" altLang="en-US" dirty="0"/>
          </a:p>
        </p:txBody>
      </p:sp>
      <p:grpSp>
        <p:nvGrpSpPr>
          <p:cNvPr id="10" name="群組 9"/>
          <p:cNvGrpSpPr/>
          <p:nvPr/>
        </p:nvGrpSpPr>
        <p:grpSpPr>
          <a:xfrm>
            <a:off x="5748448" y="1714488"/>
            <a:ext cx="2681204" cy="4623498"/>
            <a:chOff x="6372200" y="1772817"/>
            <a:chExt cx="2681204" cy="4623498"/>
          </a:xfrm>
        </p:grpSpPr>
        <p:pic>
          <p:nvPicPr>
            <p:cNvPr id="2048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72200" y="2924944"/>
              <a:ext cx="2673474" cy="347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圓角矩形圖說文字 7"/>
            <p:cNvSpPr/>
            <p:nvPr/>
          </p:nvSpPr>
          <p:spPr>
            <a:xfrm>
              <a:off x="7092279" y="1772817"/>
              <a:ext cx="1961125" cy="1201612"/>
            </a:xfrm>
            <a:prstGeom prst="wedgeRoundRectCallout">
              <a:avLst>
                <a:gd name="adj1" fmla="val -40462"/>
                <a:gd name="adj2" fmla="val 7532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TW" b="1" dirty="0">
                  <a:latin typeface="微軟正黑體" pitchFamily="34" charset="-120"/>
                  <a:ea typeface="微軟正黑體" pitchFamily="34" charset="-120"/>
                </a:rPr>
                <a:t>EPROM </a:t>
              </a:r>
              <a:r>
                <a:rPr lang="zh-TW" altLang="en-US" b="1" dirty="0">
                  <a:latin typeface="微軟正黑體" pitchFamily="34" charset="-120"/>
                  <a:ea typeface="微軟正黑體" pitchFamily="34" charset="-120"/>
                </a:rPr>
                <a:t>必須透過紫外線</a:t>
              </a:r>
              <a:r>
                <a:rPr lang="zh-TW" altLang="en-US" b="1" dirty="0" smtClean="0">
                  <a:latin typeface="微軟正黑體" pitchFamily="34" charset="-120"/>
                  <a:ea typeface="微軟正黑體" pitchFamily="34" charset="-120"/>
                </a:rPr>
                <a:t>來清除</a:t>
              </a:r>
              <a:r>
                <a:rPr lang="zh-TW" altLang="en-US" b="1" dirty="0">
                  <a:latin typeface="微軟正黑體" pitchFamily="34" charset="-120"/>
                  <a:ea typeface="微軟正黑體" pitchFamily="34" charset="-120"/>
                </a:rPr>
                <a:t>原本的資料。</a:t>
              </a:r>
            </a:p>
          </p:txBody>
        </p:sp>
      </p:grpSp>
      <p:sp>
        <p:nvSpPr>
          <p:cNvPr id="9" name="文字方塊 8"/>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1" name="文字方塊 10"/>
          <p:cNvSpPr txBox="1"/>
          <p:nvPr/>
        </p:nvSpPr>
        <p:spPr>
          <a:xfrm>
            <a:off x="5683963"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記憶體的類型</a:t>
            </a:r>
          </a:p>
        </p:txBody>
      </p:sp>
    </p:spTree>
    <p:extLst>
      <p:ext uri="{BB962C8B-B14F-4D97-AF65-F5344CB8AC3E}">
        <p14:creationId xmlns:p14="http://schemas.microsoft.com/office/powerpoint/2010/main" val="1588480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2-1.1</a:t>
            </a:r>
            <a:r>
              <a:rPr lang="zh-TW" altLang="en-US" dirty="0" smtClean="0"/>
              <a:t> 電腦基本組成</a:t>
            </a:r>
            <a:endParaRPr lang="zh-TW" altLang="en-US" dirty="0"/>
          </a:p>
        </p:txBody>
      </p:sp>
      <p:pic>
        <p:nvPicPr>
          <p:cNvPr id="1026" name="Picture 2"/>
          <p:cNvPicPr>
            <a:picLocks noGrp="1" noChangeAspect="1" noChangeArrowheads="1"/>
          </p:cNvPicPr>
          <p:nvPr>
            <p:ph idx="1"/>
          </p:nvPr>
        </p:nvPicPr>
        <p:blipFill>
          <a:blip r:embed="rId3" cstate="print"/>
          <a:stretch>
            <a:fillRect/>
          </a:stretch>
        </p:blipFill>
        <p:spPr bwMode="auto">
          <a:xfrm>
            <a:off x="0" y="2680820"/>
            <a:ext cx="9103165" cy="246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185403" y="4131238"/>
            <a:ext cx="1243325" cy="369332"/>
          </a:xfrm>
          <a:prstGeom prst="rect">
            <a:avLst/>
          </a:prstGeom>
          <a:solidFill>
            <a:srgbClr val="D60093">
              <a:alpha val="74902"/>
            </a:srgbClr>
          </a:solidFill>
        </p:spPr>
        <p:txBody>
          <a:bodyPr wrap="square" rtlCol="0">
            <a:spAutoFit/>
          </a:bodyPr>
          <a:lstStyle/>
          <a:p>
            <a:pPr algn="ctr"/>
            <a:r>
              <a:rPr lang="en-US" altLang="zh-TW" b="1" dirty="0" smtClean="0">
                <a:solidFill>
                  <a:schemeClr val="bg1"/>
                </a:solidFill>
                <a:latin typeface="微軟正黑體" pitchFamily="34" charset="-120"/>
                <a:ea typeface="微軟正黑體" pitchFamily="34" charset="-120"/>
              </a:rPr>
              <a:t>D-Sub</a:t>
            </a:r>
            <a:r>
              <a:rPr lang="zh-TW" altLang="en-US" b="1" dirty="0" smtClean="0">
                <a:solidFill>
                  <a:schemeClr val="bg1"/>
                </a:solidFill>
                <a:latin typeface="微軟正黑體" pitchFamily="34" charset="-120"/>
                <a:ea typeface="微軟正黑體" pitchFamily="34" charset="-120"/>
              </a:rPr>
              <a:t>埠</a:t>
            </a:r>
            <a:endParaRPr lang="zh-TW" altLang="en-US" b="1" dirty="0">
              <a:solidFill>
                <a:schemeClr val="bg1"/>
              </a:solidFill>
              <a:latin typeface="微軟正黑體" pitchFamily="34" charset="-120"/>
              <a:ea typeface="微軟正黑體" pitchFamily="34" charset="-120"/>
            </a:endParaRPr>
          </a:p>
        </p:txBody>
      </p:sp>
      <p:sp>
        <p:nvSpPr>
          <p:cNvPr id="11" name="文字方塊 10"/>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41</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2" name="文字方塊 11"/>
          <p:cNvSpPr txBox="1"/>
          <p:nvPr/>
        </p:nvSpPr>
        <p:spPr>
          <a:xfrm>
            <a:off x="2786050" y="5000636"/>
            <a:ext cx="1357322" cy="646331"/>
          </a:xfrm>
          <a:prstGeom prst="rect">
            <a:avLst/>
          </a:prstGeom>
          <a:solidFill>
            <a:srgbClr val="D60093">
              <a:alpha val="74902"/>
            </a:srgbClr>
          </a:solidFill>
        </p:spPr>
        <p:txBody>
          <a:bodyPr wrap="square" rtlCol="0">
            <a:spAutoFit/>
          </a:bodyPr>
          <a:lstStyle/>
          <a:p>
            <a:pPr algn="ctr"/>
            <a:r>
              <a:rPr lang="en-US" altLang="zh-TW" b="1" dirty="0" smtClean="0">
                <a:solidFill>
                  <a:schemeClr val="bg1"/>
                </a:solidFill>
                <a:latin typeface="微軟正黑體" pitchFamily="34" charset="-120"/>
                <a:ea typeface="微軟正黑體" pitchFamily="34" charset="-120"/>
              </a:rPr>
              <a:t>RJ-45</a:t>
            </a:r>
          </a:p>
          <a:p>
            <a:pPr algn="ctr"/>
            <a:r>
              <a:rPr lang="zh-TW" altLang="en-US" b="1" dirty="0" smtClean="0">
                <a:solidFill>
                  <a:schemeClr val="bg1"/>
                </a:solidFill>
                <a:latin typeface="微軟正黑體" pitchFamily="34" charset="-120"/>
                <a:ea typeface="微軟正黑體" pitchFamily="34" charset="-120"/>
              </a:rPr>
              <a:t>網路線插孔</a:t>
            </a:r>
            <a:endParaRPr lang="zh-TW" altLang="en-US" b="1" dirty="0">
              <a:solidFill>
                <a:schemeClr val="bg1"/>
              </a:solidFill>
              <a:latin typeface="微軟正黑體" pitchFamily="34" charset="-120"/>
              <a:ea typeface="微軟正黑體" pitchFamily="34" charset="-120"/>
            </a:endParaRPr>
          </a:p>
        </p:txBody>
      </p:sp>
      <p:sp>
        <p:nvSpPr>
          <p:cNvPr id="7" name="文字方塊 6"/>
          <p:cNvSpPr txBox="1"/>
          <p:nvPr/>
        </p:nvSpPr>
        <p:spPr>
          <a:xfrm>
            <a:off x="2071670" y="4143380"/>
            <a:ext cx="928694"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擴充槽</a:t>
            </a:r>
            <a:endParaRPr lang="zh-TW" altLang="en-US" b="1" dirty="0">
              <a:solidFill>
                <a:schemeClr val="bg1"/>
              </a:solidFill>
              <a:latin typeface="微軟正黑體" pitchFamily="34" charset="-120"/>
              <a:ea typeface="微軟正黑體" pitchFamily="34" charset="-120"/>
            </a:endParaRPr>
          </a:p>
        </p:txBody>
      </p:sp>
      <p:sp>
        <p:nvSpPr>
          <p:cNvPr id="8" name="文字方塊 7"/>
          <p:cNvSpPr txBox="1"/>
          <p:nvPr/>
        </p:nvSpPr>
        <p:spPr>
          <a:xfrm>
            <a:off x="3643306" y="4143380"/>
            <a:ext cx="1071570" cy="369332"/>
          </a:xfrm>
          <a:prstGeom prst="rect">
            <a:avLst/>
          </a:prstGeom>
          <a:solidFill>
            <a:srgbClr val="D60093">
              <a:alpha val="74902"/>
            </a:srgbClr>
          </a:solidFill>
        </p:spPr>
        <p:txBody>
          <a:bodyPr wrap="square" rtlCol="0">
            <a:spAutoFit/>
          </a:bodyPr>
          <a:lstStyle/>
          <a:p>
            <a:pPr algn="ctr"/>
            <a:r>
              <a:rPr lang="en-US" altLang="zh-TW" b="1" dirty="0" smtClean="0">
                <a:solidFill>
                  <a:schemeClr val="bg1"/>
                </a:solidFill>
                <a:latin typeface="微軟正黑體" pitchFamily="34" charset="-120"/>
                <a:ea typeface="微軟正黑體" pitchFamily="34" charset="-120"/>
              </a:rPr>
              <a:t>HDMI</a:t>
            </a:r>
            <a:r>
              <a:rPr lang="zh-TW" altLang="en-US" b="1" dirty="0" smtClean="0">
                <a:solidFill>
                  <a:schemeClr val="bg1"/>
                </a:solidFill>
                <a:latin typeface="微軟正黑體" pitchFamily="34" charset="-120"/>
                <a:ea typeface="微軟正黑體" pitchFamily="34" charset="-120"/>
              </a:rPr>
              <a:t>埠</a:t>
            </a:r>
            <a:endParaRPr lang="zh-TW" altLang="en-US" b="1" dirty="0">
              <a:solidFill>
                <a:schemeClr val="bg1"/>
              </a:solidFill>
              <a:latin typeface="微軟正黑體" pitchFamily="34" charset="-120"/>
              <a:ea typeface="微軟正黑體" pitchFamily="34" charset="-120"/>
            </a:endParaRPr>
          </a:p>
        </p:txBody>
      </p:sp>
      <p:sp>
        <p:nvSpPr>
          <p:cNvPr id="9" name="文字方塊 8"/>
          <p:cNvSpPr txBox="1"/>
          <p:nvPr/>
        </p:nvSpPr>
        <p:spPr>
          <a:xfrm>
            <a:off x="4286248" y="5000636"/>
            <a:ext cx="1214446" cy="369332"/>
          </a:xfrm>
          <a:prstGeom prst="rect">
            <a:avLst/>
          </a:prstGeom>
          <a:solidFill>
            <a:srgbClr val="D60093">
              <a:alpha val="74902"/>
            </a:srgbClr>
          </a:solidFill>
        </p:spPr>
        <p:txBody>
          <a:bodyPr wrap="square" rtlCol="0">
            <a:spAutoFit/>
          </a:bodyPr>
          <a:lstStyle/>
          <a:p>
            <a:pPr algn="ctr"/>
            <a:r>
              <a:rPr lang="en-US" altLang="zh-TW" b="1" dirty="0" err="1" smtClean="0">
                <a:solidFill>
                  <a:schemeClr val="bg1"/>
                </a:solidFill>
                <a:latin typeface="微軟正黑體" pitchFamily="34" charset="-120"/>
                <a:ea typeface="微軟正黑體" pitchFamily="34" charset="-120"/>
              </a:rPr>
              <a:t>eSATA</a:t>
            </a:r>
            <a:r>
              <a:rPr lang="zh-TW" altLang="en-US" b="1" dirty="0" smtClean="0">
                <a:solidFill>
                  <a:schemeClr val="bg1"/>
                </a:solidFill>
                <a:latin typeface="微軟正黑體" pitchFamily="34" charset="-120"/>
                <a:ea typeface="微軟正黑體" pitchFamily="34" charset="-120"/>
              </a:rPr>
              <a:t>埠</a:t>
            </a:r>
            <a:endParaRPr lang="zh-TW" altLang="en-US" b="1" dirty="0">
              <a:solidFill>
                <a:schemeClr val="bg1"/>
              </a:solidFill>
              <a:latin typeface="微軟正黑體" pitchFamily="34" charset="-120"/>
              <a:ea typeface="微軟正黑體" pitchFamily="34" charset="-120"/>
            </a:endParaRPr>
          </a:p>
        </p:txBody>
      </p:sp>
      <p:sp>
        <p:nvSpPr>
          <p:cNvPr id="10" name="文字方塊 9"/>
          <p:cNvSpPr txBox="1"/>
          <p:nvPr/>
        </p:nvSpPr>
        <p:spPr>
          <a:xfrm>
            <a:off x="5072066" y="4143380"/>
            <a:ext cx="1571636" cy="369332"/>
          </a:xfrm>
          <a:prstGeom prst="rect">
            <a:avLst/>
          </a:prstGeom>
          <a:solidFill>
            <a:srgbClr val="D60093">
              <a:alpha val="74902"/>
            </a:srgbClr>
          </a:solidFill>
        </p:spPr>
        <p:txBody>
          <a:bodyPr wrap="square" rtlCol="0">
            <a:spAutoFit/>
          </a:bodyPr>
          <a:lstStyle/>
          <a:p>
            <a:pPr algn="ctr"/>
            <a:r>
              <a:rPr lang="en-US" altLang="zh-TW" b="1" dirty="0" smtClean="0">
                <a:solidFill>
                  <a:schemeClr val="bg1"/>
                </a:solidFill>
                <a:latin typeface="微軟正黑體" pitchFamily="34" charset="-120"/>
                <a:ea typeface="微軟正黑體" pitchFamily="34" charset="-120"/>
              </a:rPr>
              <a:t>IEEE 1394</a:t>
            </a:r>
            <a:r>
              <a:rPr lang="zh-TW" altLang="en-US" b="1" dirty="0" smtClean="0">
                <a:solidFill>
                  <a:schemeClr val="bg1"/>
                </a:solidFill>
                <a:latin typeface="微軟正黑體" pitchFamily="34" charset="-120"/>
                <a:ea typeface="微軟正黑體" pitchFamily="34" charset="-120"/>
              </a:rPr>
              <a:t>埠</a:t>
            </a:r>
            <a:endParaRPr lang="zh-TW" altLang="en-US" b="1" dirty="0">
              <a:solidFill>
                <a:schemeClr val="bg1"/>
              </a:solidFill>
              <a:latin typeface="微軟正黑體" pitchFamily="34" charset="-120"/>
              <a:ea typeface="微軟正黑體" pitchFamily="34" charset="-120"/>
            </a:endParaRPr>
          </a:p>
        </p:txBody>
      </p:sp>
      <p:sp>
        <p:nvSpPr>
          <p:cNvPr id="13" name="文字方塊 12"/>
          <p:cNvSpPr txBox="1"/>
          <p:nvPr/>
        </p:nvSpPr>
        <p:spPr>
          <a:xfrm>
            <a:off x="7072330" y="4143380"/>
            <a:ext cx="928694"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讀卡機</a:t>
            </a:r>
            <a:endParaRPr lang="zh-TW" altLang="en-US" b="1" dirty="0">
              <a:solidFill>
                <a:schemeClr val="bg1"/>
              </a:solidFill>
              <a:latin typeface="微軟正黑體" pitchFamily="34" charset="-120"/>
              <a:ea typeface="微軟正黑體" pitchFamily="34" charset="-120"/>
            </a:endParaRPr>
          </a:p>
        </p:txBody>
      </p:sp>
      <p:sp>
        <p:nvSpPr>
          <p:cNvPr id="14" name="文字方塊 13"/>
          <p:cNvSpPr txBox="1"/>
          <p:nvPr/>
        </p:nvSpPr>
        <p:spPr>
          <a:xfrm>
            <a:off x="5068403" y="895633"/>
            <a:ext cx="2646878"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筆記型電腦的外觀</a:t>
            </a:r>
            <a:endParaRPr lang="zh-TW" altLang="en-US" sz="2400" dirty="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518746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7" grpId="0" animBg="1"/>
      <p:bldP spid="8" grpId="0" animBg="1"/>
      <p:bldP spid="9" grpId="0" animBg="1"/>
      <p:bldP spid="10"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dirty="0" smtClean="0"/>
              <a:t>快閃記憶體普遍用於：</a:t>
            </a:r>
            <a:endParaRPr lang="en-US" altLang="zh-TW" dirty="0" smtClean="0"/>
          </a:p>
          <a:p>
            <a:pPr lvl="2">
              <a:spcBef>
                <a:spcPts val="1200"/>
              </a:spcBef>
            </a:pPr>
            <a:r>
              <a:rPr lang="zh-TW" altLang="en-US" dirty="0" smtClean="0"/>
              <a:t>主機板中</a:t>
            </a:r>
            <a:r>
              <a:rPr lang="en-US" altLang="zh-TW" dirty="0" smtClean="0"/>
              <a:t>BIOS</a:t>
            </a:r>
          </a:p>
          <a:p>
            <a:pPr lvl="2">
              <a:spcBef>
                <a:spcPts val="1200"/>
              </a:spcBef>
            </a:pPr>
            <a:r>
              <a:rPr lang="en-US" altLang="zh-TW" dirty="0" smtClean="0"/>
              <a:t>IC</a:t>
            </a:r>
            <a:r>
              <a:rPr lang="zh-TW" altLang="en-US" dirty="0" smtClean="0"/>
              <a:t>卡上的儲存晶片</a:t>
            </a:r>
            <a:endParaRPr lang="en-US" altLang="zh-TW" dirty="0" smtClean="0"/>
          </a:p>
          <a:p>
            <a:pPr lvl="2">
              <a:spcBef>
                <a:spcPts val="1200"/>
              </a:spcBef>
            </a:pPr>
            <a:r>
              <a:rPr lang="zh-TW" altLang="en-US" dirty="0" smtClean="0"/>
              <a:t>隨身碟、或是數位相機、</a:t>
            </a:r>
            <a:r>
              <a:rPr lang="en-US" altLang="zh-TW" dirty="0" smtClean="0"/>
              <a:t>MP3 </a:t>
            </a:r>
            <a:r>
              <a:rPr lang="zh-TW" altLang="en-US" dirty="0" smtClean="0"/>
              <a:t>隨身聽等儲存媒體</a:t>
            </a:r>
            <a:endParaRPr lang="zh-TW" altLang="en-US" dirty="0"/>
          </a:p>
        </p:txBody>
      </p:sp>
      <p:sp>
        <p:nvSpPr>
          <p:cNvPr id="9" name="文字方塊 8"/>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1" name="文字方塊 10"/>
          <p:cNvSpPr txBox="1"/>
          <p:nvPr/>
        </p:nvSpPr>
        <p:spPr>
          <a:xfrm>
            <a:off x="5683963"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記憶體的類型</a:t>
            </a: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624" y="3573016"/>
            <a:ext cx="2880320" cy="2493333"/>
          </a:xfrm>
          <a:prstGeom prst="rect">
            <a:avLst/>
          </a:prstGeom>
          <a:ln>
            <a:noFill/>
          </a:ln>
          <a:effectLst>
            <a:softEdge rad="112500"/>
          </a:effectLst>
        </p:spPr>
      </p:pic>
      <p:sp>
        <p:nvSpPr>
          <p:cNvPr id="12" name="圓角矩形圖說文字 11"/>
          <p:cNvSpPr/>
          <p:nvPr/>
        </p:nvSpPr>
        <p:spPr>
          <a:xfrm>
            <a:off x="1331640" y="6021288"/>
            <a:ext cx="2664296" cy="720080"/>
          </a:xfrm>
          <a:prstGeom prst="wedgeRoundRectCallout">
            <a:avLst>
              <a:gd name="adj1" fmla="val -9077"/>
              <a:gd name="adj2" fmla="val -9129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nSpc>
                <a:spcPct val="150000"/>
              </a:lnSpc>
            </a:pPr>
            <a:r>
              <a:rPr lang="zh-TW" altLang="en-US" sz="2000" b="1" dirty="0" smtClean="0">
                <a:latin typeface="微軟正黑體" pitchFamily="34" charset="-120"/>
                <a:ea typeface="微軟正黑體" pitchFamily="34" charset="-120"/>
              </a:rPr>
              <a:t>主機板上的</a:t>
            </a:r>
            <a:r>
              <a:rPr lang="en-US" altLang="zh-TW" sz="2000" b="1" dirty="0" smtClean="0">
                <a:latin typeface="微軟正黑體" pitchFamily="34" charset="-120"/>
                <a:ea typeface="微軟正黑體" pitchFamily="34" charset="-120"/>
              </a:rPr>
              <a:t>BIOS</a:t>
            </a:r>
            <a:r>
              <a:rPr lang="zh-TW" altLang="en-US" sz="2000" b="1" dirty="0" smtClean="0">
                <a:latin typeface="微軟正黑體" pitchFamily="34" charset="-120"/>
                <a:ea typeface="微軟正黑體" pitchFamily="34" charset="-120"/>
              </a:rPr>
              <a:t>晶片</a:t>
            </a:r>
            <a:endParaRPr lang="zh-TW" altLang="en-US" sz="2000" b="1" dirty="0">
              <a:latin typeface="微軟正黑體" pitchFamily="34" charset="-120"/>
              <a:ea typeface="微軟正黑體" pitchFamily="34" charset="-120"/>
            </a:endParaRPr>
          </a:p>
        </p:txBody>
      </p:sp>
      <p:grpSp>
        <p:nvGrpSpPr>
          <p:cNvPr id="15" name="群組 14"/>
          <p:cNvGrpSpPr/>
          <p:nvPr/>
        </p:nvGrpSpPr>
        <p:grpSpPr>
          <a:xfrm>
            <a:off x="4716016" y="3645024"/>
            <a:ext cx="3837972" cy="3024336"/>
            <a:chOff x="4716016" y="1268760"/>
            <a:chExt cx="3744416" cy="2992346"/>
          </a:xfrm>
        </p:grpSpPr>
        <p:pic>
          <p:nvPicPr>
            <p:cNvPr id="1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1268760"/>
              <a:ext cx="3744416" cy="299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字方塊 13"/>
            <p:cNvSpPr txBox="1"/>
            <p:nvPr/>
          </p:nvSpPr>
          <p:spPr>
            <a:xfrm>
              <a:off x="6588224" y="3830851"/>
              <a:ext cx="1008112" cy="246221"/>
            </a:xfrm>
            <a:prstGeom prst="rect">
              <a:avLst/>
            </a:prstGeom>
            <a:noFill/>
          </p:spPr>
          <p:txBody>
            <a:bodyPr wrap="square" rtlCol="0">
              <a:spAutoFit/>
            </a:bodyPr>
            <a:lstStyle/>
            <a:p>
              <a:pPr algn="ctr"/>
              <a:r>
                <a:rPr lang="en-US" altLang="zh-TW" sz="1000" dirty="0" smtClean="0">
                  <a:latin typeface="微軟正黑體" pitchFamily="34" charset="-120"/>
                  <a:ea typeface="微軟正黑體" pitchFamily="34" charset="-120"/>
                </a:rPr>
                <a:t>【</a:t>
              </a:r>
              <a:r>
                <a:rPr lang="zh-TW" altLang="en-US" sz="1000" dirty="0" smtClean="0">
                  <a:latin typeface="微軟正黑體" pitchFamily="34" charset="-120"/>
                  <a:ea typeface="微軟正黑體" pitchFamily="34" charset="-120"/>
                  <a:hlinkClick r:id="rId5"/>
                </a:rPr>
                <a:t>圖片來源</a:t>
              </a:r>
              <a:r>
                <a:rPr lang="en-US" altLang="zh-TW" sz="1000" dirty="0" smtClean="0">
                  <a:latin typeface="微軟正黑體" pitchFamily="34" charset="-120"/>
                  <a:ea typeface="微軟正黑體" pitchFamily="34" charset="-120"/>
                </a:rPr>
                <a:t>】</a:t>
              </a:r>
              <a:endParaRPr lang="zh-TW" altLang="en-US" sz="1000" dirty="0">
                <a:latin typeface="微軟正黑體" pitchFamily="34" charset="-120"/>
                <a:ea typeface="微軟正黑體" pitchFamily="34" charset="-120"/>
              </a:endParaRPr>
            </a:p>
          </p:txBody>
        </p:sp>
      </p:grpSp>
    </p:spTree>
    <p:extLst>
      <p:ext uri="{BB962C8B-B14F-4D97-AF65-F5344CB8AC3E}">
        <p14:creationId xmlns:p14="http://schemas.microsoft.com/office/powerpoint/2010/main" val="1588480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p:txBody>
          <a:bodyPr/>
          <a:lstStyle/>
          <a:p>
            <a:r>
              <a:rPr lang="zh-TW" altLang="en-US" b="1" dirty="0" smtClean="0">
                <a:solidFill>
                  <a:srgbClr val="0070C0"/>
                </a:solidFill>
              </a:rPr>
              <a:t>基本輸入</a:t>
            </a:r>
            <a:r>
              <a:rPr lang="en-US" altLang="zh-TW" b="1" dirty="0" smtClean="0">
                <a:solidFill>
                  <a:srgbClr val="0070C0"/>
                </a:solidFill>
              </a:rPr>
              <a:t>/</a:t>
            </a:r>
            <a:r>
              <a:rPr lang="zh-TW" altLang="en-US" b="1" dirty="0" smtClean="0">
                <a:solidFill>
                  <a:srgbClr val="0070C0"/>
                </a:solidFill>
              </a:rPr>
              <a:t>輸出系統</a:t>
            </a:r>
            <a:r>
              <a:rPr lang="en-US" altLang="zh-TW" b="1" dirty="0" smtClean="0">
                <a:solidFill>
                  <a:srgbClr val="0070C0"/>
                </a:solidFill>
              </a:rPr>
              <a:t>(BIOS)</a:t>
            </a:r>
          </a:p>
          <a:p>
            <a:pPr lvl="1"/>
            <a:r>
              <a:rPr lang="zh-TW" altLang="en-US" dirty="0" smtClean="0"/>
              <a:t>當電腦開機還未載入作業系統時，</a:t>
            </a:r>
            <a:r>
              <a:rPr lang="en-US" altLang="zh-TW" dirty="0" smtClean="0"/>
              <a:t>BIOS</a:t>
            </a:r>
            <a:r>
              <a:rPr lang="zh-TW" altLang="en-US" dirty="0" smtClean="0"/>
              <a:t>就會開始執行，進行硬體裝置的辨識、測試和初始化的工作。</a:t>
            </a:r>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54</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a:t>
            </a:r>
            <a:r>
              <a:rPr lang="zh-TW" altLang="en-US" dirty="0"/>
              <a:t>單元</a:t>
            </a:r>
          </a:p>
        </p:txBody>
      </p:sp>
      <p:sp>
        <p:nvSpPr>
          <p:cNvPr id="3" name="內容版面配置區 2"/>
          <p:cNvSpPr>
            <a:spLocks noGrp="1"/>
          </p:cNvSpPr>
          <p:nvPr>
            <p:ph idx="1"/>
          </p:nvPr>
        </p:nvSpPr>
        <p:spPr>
          <a:prstGeom prst="rect">
            <a:avLst/>
          </a:prstGeom>
        </p:spPr>
        <p:txBody>
          <a:bodyPr>
            <a:normAutofit/>
          </a:bodyPr>
          <a:lstStyle/>
          <a:p>
            <a:pPr lvl="1"/>
            <a:r>
              <a:rPr lang="zh-TW" altLang="en-US" b="1" dirty="0">
                <a:solidFill>
                  <a:srgbClr val="C00000"/>
                </a:solidFill>
              </a:rPr>
              <a:t>輔助記憶體</a:t>
            </a:r>
          </a:p>
          <a:p>
            <a:pPr lvl="2"/>
            <a:r>
              <a:rPr lang="zh-TW" altLang="en-US" dirty="0" smtClean="0">
                <a:solidFill>
                  <a:schemeClr val="tx1">
                    <a:lumMod val="50000"/>
                    <a:lumOff val="50000"/>
                  </a:schemeClr>
                </a:solidFill>
              </a:rPr>
              <a:t>硬碟</a:t>
            </a:r>
            <a:endParaRPr lang="en-US" altLang="zh-TW" dirty="0" smtClean="0">
              <a:solidFill>
                <a:schemeClr val="tx1">
                  <a:lumMod val="50000"/>
                  <a:lumOff val="50000"/>
                </a:schemeClr>
              </a:solidFill>
            </a:endParaRPr>
          </a:p>
          <a:p>
            <a:pPr lvl="2"/>
            <a:r>
              <a:rPr lang="zh-TW" altLang="en-US" dirty="0" smtClean="0">
                <a:solidFill>
                  <a:schemeClr val="tx1">
                    <a:lumMod val="50000"/>
                    <a:lumOff val="50000"/>
                  </a:schemeClr>
                </a:solidFill>
              </a:rPr>
              <a:t>隨身碟</a:t>
            </a:r>
            <a:endParaRPr lang="en-US" altLang="zh-TW" dirty="0" smtClean="0">
              <a:solidFill>
                <a:schemeClr val="tx1">
                  <a:lumMod val="50000"/>
                  <a:lumOff val="50000"/>
                </a:schemeClr>
              </a:solidFill>
            </a:endParaRPr>
          </a:p>
          <a:p>
            <a:pPr lvl="2"/>
            <a:r>
              <a:rPr lang="zh-TW" altLang="en-US" dirty="0" smtClean="0">
                <a:solidFill>
                  <a:schemeClr val="tx1">
                    <a:lumMod val="50000"/>
                    <a:lumOff val="50000"/>
                  </a:schemeClr>
                </a:solidFill>
              </a:rPr>
              <a:t>光碟</a:t>
            </a:r>
            <a:endParaRPr lang="en-US" altLang="zh-TW" dirty="0" smtClean="0">
              <a:solidFill>
                <a:schemeClr val="tx1">
                  <a:lumMod val="50000"/>
                  <a:lumOff val="50000"/>
                </a:schemeClr>
              </a:solidFill>
            </a:endParaRPr>
          </a:p>
          <a:p>
            <a:pPr lvl="2"/>
            <a:r>
              <a:rPr lang="zh-TW" altLang="en-US" dirty="0" smtClean="0">
                <a:solidFill>
                  <a:schemeClr val="tx1">
                    <a:lumMod val="50000"/>
                    <a:lumOff val="50000"/>
                  </a:schemeClr>
                </a:solidFill>
              </a:rPr>
              <a:t>磁碟</a:t>
            </a:r>
            <a:endParaRPr lang="en-US" altLang="zh-TW" dirty="0" smtClean="0">
              <a:solidFill>
                <a:schemeClr val="tx1">
                  <a:lumMod val="50000"/>
                  <a:lumOff val="50000"/>
                </a:schemeClr>
              </a:solidFill>
            </a:endParaRPr>
          </a:p>
          <a:p>
            <a:pPr lvl="2"/>
            <a:r>
              <a:rPr lang="zh-TW" altLang="en-US" dirty="0" smtClean="0">
                <a:solidFill>
                  <a:schemeClr val="tx1">
                    <a:lumMod val="50000"/>
                    <a:lumOff val="50000"/>
                  </a:schemeClr>
                </a:solidFill>
              </a:rPr>
              <a:t>磁帶</a:t>
            </a:r>
            <a:endParaRPr lang="zh-TW" altLang="en-US" dirty="0">
              <a:solidFill>
                <a:schemeClr val="tx1">
                  <a:lumMod val="50000"/>
                  <a:lumOff val="50000"/>
                </a:schemeClr>
              </a:solidFill>
            </a:endParaRPr>
          </a:p>
        </p:txBody>
      </p:sp>
      <p:pic>
        <p:nvPicPr>
          <p:cNvPr id="2150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83768" y="2204864"/>
            <a:ext cx="3124204" cy="444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8" name="文字方塊 7"/>
          <p:cNvSpPr txBox="1"/>
          <p:nvPr/>
        </p:nvSpPr>
        <p:spPr>
          <a:xfrm>
            <a:off x="5683963"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記憶體的類型</a:t>
            </a:r>
          </a:p>
        </p:txBody>
      </p:sp>
      <p:pic>
        <p:nvPicPr>
          <p:cNvPr id="7" name="圖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6136" y="1628799"/>
            <a:ext cx="3206804" cy="2443585"/>
          </a:xfrm>
          <a:prstGeom prst="rect">
            <a:avLst/>
          </a:prstGeom>
        </p:spPr>
      </p:pic>
      <p:sp>
        <p:nvSpPr>
          <p:cNvPr id="9" name="文字方塊 8"/>
          <p:cNvSpPr txBox="1"/>
          <p:nvPr/>
        </p:nvSpPr>
        <p:spPr>
          <a:xfrm>
            <a:off x="7380312" y="2420888"/>
            <a:ext cx="1512168" cy="246221"/>
          </a:xfrm>
          <a:prstGeom prst="rect">
            <a:avLst/>
          </a:prstGeom>
          <a:noFill/>
        </p:spPr>
        <p:txBody>
          <a:bodyPr wrap="square" rtlCol="0">
            <a:spAutoFit/>
          </a:bodyPr>
          <a:lstStyle/>
          <a:p>
            <a:pPr algn="ctr"/>
            <a:r>
              <a:rPr lang="en-US" altLang="zh-TW" sz="1000" dirty="0" smtClean="0">
                <a:latin typeface="微軟正黑體" pitchFamily="34" charset="-120"/>
                <a:ea typeface="微軟正黑體" pitchFamily="34" charset="-120"/>
              </a:rPr>
              <a:t>【</a:t>
            </a:r>
            <a:r>
              <a:rPr lang="zh-TW" altLang="en-US" sz="1000" dirty="0" smtClean="0">
                <a:latin typeface="微軟正黑體" pitchFamily="34" charset="-120"/>
                <a:ea typeface="微軟正黑體" pitchFamily="34" charset="-120"/>
                <a:hlinkClick r:id="rId5"/>
              </a:rPr>
              <a:t>圖片來源</a:t>
            </a:r>
            <a:r>
              <a:rPr lang="en-US" altLang="zh-TW" sz="1000" dirty="0" smtClean="0">
                <a:latin typeface="微軟正黑體" pitchFamily="34" charset="-120"/>
                <a:ea typeface="微軟正黑體" pitchFamily="34" charset="-120"/>
              </a:rPr>
              <a:t>】</a:t>
            </a:r>
            <a:endParaRPr lang="zh-TW" altLang="en-US" sz="1000" dirty="0">
              <a:latin typeface="微軟正黑體" pitchFamily="34" charset="-120"/>
              <a:ea typeface="微軟正黑體" pitchFamily="34" charset="-120"/>
            </a:endParaRPr>
          </a:p>
        </p:txBody>
      </p:sp>
    </p:spTree>
    <p:extLst>
      <p:ext uri="{BB962C8B-B14F-4D97-AF65-F5344CB8AC3E}">
        <p14:creationId xmlns:p14="http://schemas.microsoft.com/office/powerpoint/2010/main" val="3349392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a:t>
            </a:r>
            <a:r>
              <a:rPr lang="zh-TW" altLang="en-US" dirty="0"/>
              <a:t>單元</a:t>
            </a:r>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記憶單元的功能與</a:t>
            </a:r>
            <a:r>
              <a:rPr lang="zh-TW" altLang="en-US" b="1" dirty="0" smtClean="0">
                <a:solidFill>
                  <a:srgbClr val="0070C0"/>
                </a:solidFill>
              </a:rPr>
              <a:t>關係</a:t>
            </a:r>
            <a:endParaRPr lang="en-US" altLang="zh-TW" b="1" dirty="0" smtClean="0">
              <a:solidFill>
                <a:srgbClr val="0070C0"/>
              </a:solidFill>
            </a:endParaRPr>
          </a:p>
          <a:p>
            <a:pPr lvl="1" algn="just">
              <a:spcBef>
                <a:spcPts val="1200"/>
              </a:spcBef>
            </a:pPr>
            <a:r>
              <a:rPr lang="zh-TW" altLang="en-US" dirty="0" smtClean="0"/>
              <a:t>當</a:t>
            </a:r>
            <a:r>
              <a:rPr lang="zh-TW" altLang="en-US" dirty="0"/>
              <a:t>程式要被執行前，作業系統會將程式及</a:t>
            </a:r>
            <a:r>
              <a:rPr lang="zh-TW" altLang="en-US" dirty="0" smtClean="0"/>
              <a:t>部份</a:t>
            </a:r>
            <a:r>
              <a:rPr lang="zh-TW" altLang="en-US" dirty="0"/>
              <a:t>資料先由磁碟載入</a:t>
            </a:r>
            <a:r>
              <a:rPr lang="en-US" altLang="zh-TW" dirty="0" smtClean="0"/>
              <a:t>RAM</a:t>
            </a:r>
            <a:r>
              <a:rPr lang="zh-TW" altLang="en-US" dirty="0" smtClean="0"/>
              <a:t>中</a:t>
            </a:r>
            <a:r>
              <a:rPr lang="zh-TW" altLang="en-US" dirty="0"/>
              <a:t>，中央處理器再由</a:t>
            </a:r>
            <a:r>
              <a:rPr lang="en-US" altLang="zh-TW" dirty="0"/>
              <a:t>RAM </a:t>
            </a:r>
            <a:r>
              <a:rPr lang="zh-TW" altLang="en-US" dirty="0"/>
              <a:t>中讀取程式與</a:t>
            </a:r>
            <a:r>
              <a:rPr lang="zh-TW" altLang="en-US" dirty="0" smtClean="0"/>
              <a:t>資料，藉此加快系統的處理速度。</a:t>
            </a:r>
            <a:endParaRPr lang="en-US" altLang="zh-TW" dirty="0" smtClean="0"/>
          </a:p>
          <a:p>
            <a:pPr lvl="1" algn="just">
              <a:spcBef>
                <a:spcPts val="1200"/>
              </a:spcBef>
            </a:pPr>
            <a:r>
              <a:rPr lang="zh-TW" altLang="en-US" dirty="0" smtClean="0"/>
              <a:t>將資料寫入到磁碟中，就可以讓資料永久儲存。</a:t>
            </a:r>
          </a:p>
          <a:p>
            <a:pPr lvl="1" algn="just">
              <a:spcBef>
                <a:spcPts val="1200"/>
              </a:spcBef>
            </a:pPr>
            <a:endParaRPr lang="zh-TW" altLang="en-US" dirty="0"/>
          </a:p>
        </p:txBody>
      </p:sp>
      <p:sp>
        <p:nvSpPr>
          <p:cNvPr id="5" name="文字方塊 4"/>
          <p:cNvSpPr txBox="1"/>
          <p:nvPr/>
        </p:nvSpPr>
        <p:spPr>
          <a:xfrm>
            <a:off x="7215206" y="6381328"/>
            <a:ext cx="1838199"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54-55</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596" y="4214818"/>
            <a:ext cx="8429686" cy="1795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23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a:t>
            </a:r>
            <a:r>
              <a:rPr lang="zh-TW" altLang="en-US" dirty="0"/>
              <a:t>單元</a:t>
            </a:r>
          </a:p>
        </p:txBody>
      </p:sp>
      <p:sp>
        <p:nvSpPr>
          <p:cNvPr id="3" name="內容版面配置區 2"/>
          <p:cNvSpPr>
            <a:spLocks noGrp="1"/>
          </p:cNvSpPr>
          <p:nvPr>
            <p:ph idx="1"/>
          </p:nvPr>
        </p:nvSpPr>
        <p:spPr>
          <a:prstGeom prst="rect">
            <a:avLst/>
          </a:prstGeom>
        </p:spPr>
        <p:txBody>
          <a:bodyPr>
            <a:normAutofit/>
          </a:bodyPr>
          <a:lstStyle/>
          <a:p>
            <a:pPr lvl="1" algn="just">
              <a:spcBef>
                <a:spcPts val="1200"/>
              </a:spcBef>
            </a:pPr>
            <a:r>
              <a:rPr lang="zh-TW" altLang="en-US" dirty="0" smtClean="0"/>
              <a:t>由於</a:t>
            </a:r>
            <a:r>
              <a:rPr lang="zh-TW" altLang="en-US" dirty="0"/>
              <a:t>許多程式都</a:t>
            </a:r>
            <a:r>
              <a:rPr lang="zh-TW" altLang="en-US" dirty="0" smtClean="0"/>
              <a:t>大於</a:t>
            </a:r>
            <a:r>
              <a:rPr lang="en-US" altLang="zh-TW" dirty="0" smtClean="0"/>
              <a:t>RAM</a:t>
            </a:r>
            <a:r>
              <a:rPr lang="zh-TW" altLang="en-US" dirty="0" smtClean="0"/>
              <a:t>的</a:t>
            </a:r>
            <a:r>
              <a:rPr lang="zh-TW" altLang="en-US" dirty="0"/>
              <a:t>實際容量，因此有些作業系統便會以部份磁碟空間來模擬</a:t>
            </a:r>
            <a:r>
              <a:rPr lang="en-US" altLang="zh-TW" dirty="0" smtClean="0"/>
              <a:t>RAM</a:t>
            </a:r>
            <a:r>
              <a:rPr lang="zh-TW" altLang="en-US" dirty="0" smtClean="0"/>
              <a:t>的</a:t>
            </a:r>
            <a:r>
              <a:rPr lang="zh-TW" altLang="en-US" dirty="0"/>
              <a:t>功能並</a:t>
            </a:r>
            <a:r>
              <a:rPr lang="zh-TW" altLang="en-US" dirty="0" smtClean="0"/>
              <a:t>稱之</a:t>
            </a:r>
            <a:r>
              <a:rPr lang="zh-TW" altLang="en-US" dirty="0"/>
              <a:t>為</a:t>
            </a:r>
            <a:r>
              <a:rPr lang="zh-TW" altLang="en-US" dirty="0">
                <a:solidFill>
                  <a:srgbClr val="FF0000"/>
                </a:solidFill>
              </a:rPr>
              <a:t>虛擬記憶體</a:t>
            </a:r>
            <a:r>
              <a:rPr lang="en-US" altLang="zh-TW" dirty="0">
                <a:solidFill>
                  <a:srgbClr val="FF0000"/>
                </a:solidFill>
              </a:rPr>
              <a:t>(virtual memory)</a:t>
            </a:r>
            <a:r>
              <a:rPr lang="zh-TW" altLang="en-US" dirty="0"/>
              <a:t>。</a:t>
            </a:r>
          </a:p>
        </p:txBody>
      </p:sp>
      <p:sp>
        <p:nvSpPr>
          <p:cNvPr id="5" name="文字方塊 4"/>
          <p:cNvSpPr txBox="1"/>
          <p:nvPr/>
        </p:nvSpPr>
        <p:spPr>
          <a:xfrm>
            <a:off x="4452860" y="895633"/>
            <a:ext cx="326243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記憶單元的功能與關係</a:t>
            </a:r>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55</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139265" name="Picture 1" descr="C:\Users\Bill\Desktop\圖片 00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7664" y="2925344"/>
            <a:ext cx="2861538" cy="3600000"/>
          </a:xfrm>
          <a:prstGeom prst="rect">
            <a:avLst/>
          </a:prstGeom>
          <a:noFill/>
        </p:spPr>
      </p:pic>
      <p:pic>
        <p:nvPicPr>
          <p:cNvPr id="139266" name="Picture 2" descr="C:\Users\Bill\Desktop\圖片 006.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3645024"/>
            <a:ext cx="2710282" cy="3104083"/>
          </a:xfrm>
          <a:prstGeom prst="rect">
            <a:avLst/>
          </a:prstGeom>
          <a:noFill/>
        </p:spPr>
      </p:pic>
      <p:sp>
        <p:nvSpPr>
          <p:cNvPr id="9" name="圓角矩形 8"/>
          <p:cNvSpPr/>
          <p:nvPr/>
        </p:nvSpPr>
        <p:spPr>
          <a:xfrm>
            <a:off x="3491880" y="4581128"/>
            <a:ext cx="684000" cy="288032"/>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Picture 3" descr="C:\Users\Bill\Desktop\圖片-003.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3179631"/>
            <a:ext cx="1152128" cy="609409"/>
          </a:xfrm>
          <a:prstGeom prst="rect">
            <a:avLst/>
          </a:prstGeom>
          <a:noFill/>
        </p:spPr>
      </p:pic>
    </p:spTree>
    <p:extLst>
      <p:ext uri="{BB962C8B-B14F-4D97-AF65-F5344CB8AC3E}">
        <p14:creationId xmlns:p14="http://schemas.microsoft.com/office/powerpoint/2010/main" val="1259774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9266"/>
                                        </p:tgtEl>
                                        <p:attrNameLst>
                                          <p:attrName>style.visibility</p:attrName>
                                        </p:attrNameLst>
                                      </p:cBhvr>
                                      <p:to>
                                        <p:strVal val="visible"/>
                                      </p:to>
                                    </p:set>
                                    <p:animEffect transition="in" filter="fade">
                                      <p:cBhvr>
                                        <p:cTn id="15" dur="1000"/>
                                        <p:tgtEl>
                                          <p:spTgt spid="13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a:t>
            </a:r>
            <a:r>
              <a:rPr lang="zh-TW" altLang="en-US" dirty="0"/>
              <a:t>單元</a:t>
            </a:r>
          </a:p>
        </p:txBody>
      </p:sp>
      <p:sp>
        <p:nvSpPr>
          <p:cNvPr id="3" name="內容版面配置區 2"/>
          <p:cNvSpPr>
            <a:spLocks noGrp="1"/>
          </p:cNvSpPr>
          <p:nvPr>
            <p:ph idx="1"/>
          </p:nvPr>
        </p:nvSpPr>
        <p:spPr>
          <a:prstGeom prst="rect">
            <a:avLst/>
          </a:prstGeom>
        </p:spPr>
        <p:txBody>
          <a:bodyPr>
            <a:normAutofit/>
          </a:bodyPr>
          <a:lstStyle/>
          <a:p>
            <a:pPr lvl="1" algn="just">
              <a:spcBef>
                <a:spcPts val="1200"/>
              </a:spcBef>
            </a:pPr>
            <a:r>
              <a:rPr lang="zh-TW" altLang="en-US" dirty="0" smtClean="0"/>
              <a:t>記憶體間的階層關係圖</a:t>
            </a:r>
            <a:endParaRPr lang="zh-TW" altLang="en-US" dirty="0"/>
          </a:p>
        </p:txBody>
      </p:sp>
      <p:sp>
        <p:nvSpPr>
          <p:cNvPr id="5" name="文字方塊 4"/>
          <p:cNvSpPr txBox="1"/>
          <p:nvPr/>
        </p:nvSpPr>
        <p:spPr>
          <a:xfrm>
            <a:off x="4452860" y="895633"/>
            <a:ext cx="326243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記憶單元的功能與關係</a:t>
            </a:r>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55</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231426" name="Picture 2" descr="C:\Users\Bill\Desktop\圖片 00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7825" y="2636912"/>
            <a:ext cx="8388350" cy="2228850"/>
          </a:xfrm>
          <a:prstGeom prst="rect">
            <a:avLst/>
          </a:prstGeom>
          <a:noFill/>
        </p:spPr>
      </p:pic>
    </p:spTree>
    <p:extLst>
      <p:ext uri="{BB962C8B-B14F-4D97-AF65-F5344CB8AC3E}">
        <p14:creationId xmlns:p14="http://schemas.microsoft.com/office/powerpoint/2010/main" val="1259774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8736" y="3144084"/>
            <a:ext cx="6692288" cy="32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algn="just">
              <a:spcBef>
                <a:spcPts val="1200"/>
              </a:spcBef>
            </a:pPr>
            <a:r>
              <a:rPr lang="zh-TW" altLang="en-US" b="1" dirty="0">
                <a:solidFill>
                  <a:srgbClr val="0070C0"/>
                </a:solidFill>
              </a:rPr>
              <a:t>記憶體的</a:t>
            </a:r>
            <a:r>
              <a:rPr lang="zh-TW" altLang="en-US" b="1" dirty="0" smtClean="0">
                <a:solidFill>
                  <a:srgbClr val="0070C0"/>
                </a:solidFill>
              </a:rPr>
              <a:t>模組</a:t>
            </a:r>
            <a:endParaRPr lang="en-US" altLang="zh-TW" b="1" dirty="0" smtClean="0">
              <a:solidFill>
                <a:srgbClr val="0070C0"/>
              </a:solidFill>
            </a:endParaRPr>
          </a:p>
          <a:p>
            <a:pPr lvl="1">
              <a:spcBef>
                <a:spcPts val="1200"/>
              </a:spcBef>
            </a:pPr>
            <a:r>
              <a:rPr lang="en-US" altLang="zh-TW" b="1" dirty="0" smtClean="0">
                <a:solidFill>
                  <a:srgbClr val="C00000"/>
                </a:solidFill>
              </a:rPr>
              <a:t>DIMM</a:t>
            </a:r>
            <a:r>
              <a:rPr lang="zh-TW" altLang="en-US" dirty="0" smtClean="0"/>
              <a:t>：適用於</a:t>
            </a:r>
            <a:r>
              <a:rPr lang="zh-TW" altLang="en-US" dirty="0"/>
              <a:t>一般桌上型</a:t>
            </a:r>
            <a:r>
              <a:rPr lang="zh-TW" altLang="en-US" dirty="0" smtClean="0"/>
              <a:t>電腦等。</a:t>
            </a:r>
            <a:endParaRPr lang="en-US" altLang="zh-TW" dirty="0" smtClean="0"/>
          </a:p>
          <a:p>
            <a:pPr lvl="1">
              <a:spcBef>
                <a:spcPts val="1200"/>
              </a:spcBef>
            </a:pPr>
            <a:r>
              <a:rPr lang="en-US" altLang="zh-TW" b="1" dirty="0" smtClean="0">
                <a:solidFill>
                  <a:srgbClr val="C00000"/>
                </a:solidFill>
              </a:rPr>
              <a:t>SODIMM</a:t>
            </a:r>
            <a:r>
              <a:rPr lang="zh-TW" altLang="en-US" dirty="0" smtClean="0"/>
              <a:t>：適用於筆記型電腦等。</a:t>
            </a:r>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55</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7" name="群組 6"/>
          <p:cNvGrpSpPr/>
          <p:nvPr/>
        </p:nvGrpSpPr>
        <p:grpSpPr>
          <a:xfrm>
            <a:off x="0" y="6065913"/>
            <a:ext cx="5580112" cy="792087"/>
            <a:chOff x="251520" y="1757446"/>
            <a:chExt cx="5329689" cy="932613"/>
          </a:xfrm>
        </p:grpSpPr>
        <p:sp>
          <p:nvSpPr>
            <p:cNvPr id="8" name="矩形 7">
              <a:hlinkClick r:id="rId4"/>
            </p:cNvPr>
            <p:cNvSpPr/>
            <p:nvPr/>
          </p:nvSpPr>
          <p:spPr>
            <a:xfrm>
              <a:off x="629302" y="2096578"/>
              <a:ext cx="4608027"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影片充電站：更換筆電記憶體影片（</a:t>
              </a:r>
              <a:r>
                <a:rPr lang="en-US" altLang="zh-TW" b="1" dirty="0" smtClean="0">
                  <a:latin typeface="微軟正黑體" pitchFamily="34" charset="-120"/>
                  <a:ea typeface="微軟正黑體" pitchFamily="34" charset="-120"/>
                </a:rPr>
                <a:t>3:04</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9"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93523"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6482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158" y="3000372"/>
            <a:ext cx="8507514" cy="304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lgn="just"/>
            <a:r>
              <a:rPr lang="en-US" altLang="zh-TW" b="1" dirty="0" smtClean="0">
                <a:solidFill>
                  <a:srgbClr val="C00000"/>
                </a:solidFill>
              </a:rPr>
              <a:t>DRAM </a:t>
            </a:r>
            <a:r>
              <a:rPr lang="zh-TW" altLang="en-US" b="1" dirty="0" smtClean="0">
                <a:solidFill>
                  <a:srgbClr val="C00000"/>
                </a:solidFill>
              </a:rPr>
              <a:t>的型態</a:t>
            </a:r>
            <a:endParaRPr lang="en-US" altLang="zh-TW" b="1" dirty="0" smtClean="0">
              <a:solidFill>
                <a:srgbClr val="C00000"/>
              </a:solidFill>
            </a:endParaRPr>
          </a:p>
          <a:p>
            <a:pPr lvl="2" algn="just"/>
            <a:r>
              <a:rPr lang="zh-TW" altLang="en-US" dirty="0" smtClean="0"/>
              <a:t>現在</a:t>
            </a:r>
            <a:r>
              <a:rPr lang="zh-TW" altLang="en-US" dirty="0"/>
              <a:t>的電腦所使用的</a:t>
            </a:r>
            <a:r>
              <a:rPr lang="en-US" altLang="zh-TW" dirty="0" smtClean="0"/>
              <a:t>DRAM</a:t>
            </a:r>
            <a:r>
              <a:rPr lang="zh-TW" altLang="en-US" dirty="0" smtClean="0"/>
              <a:t>以</a:t>
            </a:r>
            <a:r>
              <a:rPr lang="en-US" altLang="zh-TW" dirty="0" smtClean="0"/>
              <a:t>SDRAM</a:t>
            </a:r>
            <a:r>
              <a:rPr lang="zh-TW" altLang="en-US" dirty="0" smtClean="0"/>
              <a:t>為架構，</a:t>
            </a:r>
            <a:r>
              <a:rPr lang="zh-TW" altLang="en-US" dirty="0"/>
              <a:t>並發展出</a:t>
            </a:r>
            <a:r>
              <a:rPr lang="en-US" altLang="zh-TW" dirty="0" smtClean="0">
                <a:solidFill>
                  <a:srgbClr val="FF0000"/>
                </a:solidFill>
              </a:rPr>
              <a:t>DDR</a:t>
            </a:r>
            <a:r>
              <a:rPr lang="zh-TW" altLang="en-US" dirty="0" smtClean="0"/>
              <a:t>技術</a:t>
            </a:r>
            <a:r>
              <a:rPr lang="zh-TW" altLang="en-US" dirty="0"/>
              <a:t>，使</a:t>
            </a:r>
            <a:r>
              <a:rPr lang="en-US" altLang="zh-TW" dirty="0" smtClean="0"/>
              <a:t>DRAM</a:t>
            </a:r>
            <a:r>
              <a:rPr lang="zh-TW" altLang="en-US" dirty="0" smtClean="0"/>
              <a:t>的</a:t>
            </a:r>
            <a:r>
              <a:rPr lang="zh-TW" altLang="en-US" dirty="0"/>
              <a:t>傳輸速率大幅</a:t>
            </a:r>
            <a:r>
              <a:rPr lang="zh-TW" altLang="en-US" dirty="0" smtClean="0"/>
              <a:t>倍增。</a:t>
            </a:r>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8" name="文字方塊 7"/>
          <p:cNvSpPr txBox="1"/>
          <p:nvPr/>
        </p:nvSpPr>
        <p:spPr>
          <a:xfrm>
            <a:off x="5683970"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記憶體的模組</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91756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algn="just"/>
            <a:r>
              <a:rPr lang="zh-TW" altLang="en-US" b="1" dirty="0" smtClean="0">
                <a:solidFill>
                  <a:srgbClr val="0070C0"/>
                </a:solidFill>
              </a:rPr>
              <a:t>常見的儲存設備</a:t>
            </a:r>
            <a:endParaRPr lang="en-US" altLang="zh-TW" b="1" dirty="0" smtClean="0">
              <a:solidFill>
                <a:srgbClr val="0070C0"/>
              </a:solidFill>
            </a:endParaRPr>
          </a:p>
          <a:p>
            <a:pPr lvl="1" algn="just"/>
            <a:r>
              <a:rPr lang="zh-TW" altLang="en-US" b="1" dirty="0">
                <a:solidFill>
                  <a:srgbClr val="C00000"/>
                </a:solidFill>
              </a:rPr>
              <a:t>讀卡機與記憶</a:t>
            </a:r>
            <a:r>
              <a:rPr lang="zh-TW" altLang="en-US" b="1" dirty="0" smtClean="0">
                <a:solidFill>
                  <a:srgbClr val="C00000"/>
                </a:solidFill>
              </a:rPr>
              <a:t>卡</a:t>
            </a:r>
            <a:endParaRPr lang="en-US" altLang="zh-TW" b="1" dirty="0" smtClean="0">
              <a:solidFill>
                <a:srgbClr val="C00000"/>
              </a:solidFill>
            </a:endParaRPr>
          </a:p>
          <a:p>
            <a:pPr lvl="2" algn="just"/>
            <a:r>
              <a:rPr lang="zh-TW" altLang="en-US" dirty="0" smtClean="0"/>
              <a:t>一種</a:t>
            </a:r>
            <a:r>
              <a:rPr lang="zh-TW" altLang="en-US" dirty="0"/>
              <a:t>體積小、方便攜帶、容量大的儲存</a:t>
            </a:r>
            <a:r>
              <a:rPr lang="zh-TW" altLang="en-US" dirty="0" smtClean="0"/>
              <a:t>媒體。</a:t>
            </a:r>
            <a:endParaRPr lang="en-US" altLang="zh-TW" dirty="0" smtClean="0"/>
          </a:p>
          <a:p>
            <a:pPr lvl="2" algn="just"/>
            <a:r>
              <a:rPr lang="zh-TW" altLang="en-US" dirty="0" smtClean="0"/>
              <a:t>廣泛</a:t>
            </a:r>
            <a:r>
              <a:rPr lang="zh-TW" altLang="en-US" dirty="0"/>
              <a:t>應用在數位相機</a:t>
            </a:r>
            <a:r>
              <a:rPr lang="zh-TW" altLang="en-US" dirty="0" smtClean="0"/>
              <a:t>、手機</a:t>
            </a:r>
            <a:r>
              <a:rPr lang="zh-TW" altLang="en-US" dirty="0"/>
              <a:t>、</a:t>
            </a:r>
            <a:r>
              <a:rPr lang="en-US" altLang="zh-TW" dirty="0"/>
              <a:t>MP3 </a:t>
            </a:r>
            <a:r>
              <a:rPr lang="zh-TW" altLang="en-US" dirty="0"/>
              <a:t>播放器、電視遊樂器等裝置上。</a:t>
            </a: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5380" y="3789040"/>
            <a:ext cx="8612900" cy="234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12" name="群組 6"/>
          <p:cNvGrpSpPr/>
          <p:nvPr/>
        </p:nvGrpSpPr>
        <p:grpSpPr>
          <a:xfrm>
            <a:off x="0" y="6065913"/>
            <a:ext cx="5580112" cy="792087"/>
            <a:chOff x="251520" y="1757446"/>
            <a:chExt cx="5329689" cy="932613"/>
          </a:xfrm>
        </p:grpSpPr>
        <p:sp>
          <p:nvSpPr>
            <p:cNvPr id="13" name="矩形 7">
              <a:hlinkClick r:id="rId4"/>
            </p:cNvPr>
            <p:cNvSpPr/>
            <p:nvPr/>
          </p:nvSpPr>
          <p:spPr>
            <a:xfrm>
              <a:off x="629302" y="2096578"/>
              <a:ext cx="4608027"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影片充電站：如何挑選記憶卡影片（</a:t>
              </a:r>
              <a:r>
                <a:rPr lang="en-US" altLang="zh-TW" b="1" dirty="0" smtClean="0">
                  <a:latin typeface="微軟正黑體" pitchFamily="34" charset="-120"/>
                  <a:ea typeface="微軟正黑體" pitchFamily="34" charset="-120"/>
                </a:rPr>
                <a:t>2:00</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4"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93523"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975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課外補充</a:t>
            </a:r>
          </a:p>
        </p:txBody>
      </p:sp>
      <p:sp>
        <p:nvSpPr>
          <p:cNvPr id="5" name="內容版面配置區 4"/>
          <p:cNvSpPr>
            <a:spLocks noGrp="1"/>
          </p:cNvSpPr>
          <p:nvPr>
            <p:ph idx="1"/>
          </p:nvPr>
        </p:nvSpPr>
        <p:spPr/>
        <p:txBody>
          <a:bodyPr/>
          <a:lstStyle/>
          <a:p>
            <a:r>
              <a:rPr lang="en-US" altLang="zh-TW" b="1" dirty="0" smtClean="0">
                <a:solidFill>
                  <a:srgbClr val="0070C0"/>
                </a:solidFill>
              </a:rPr>
              <a:t>SD</a:t>
            </a:r>
            <a:r>
              <a:rPr lang="zh-TW" altLang="en-US" b="1" dirty="0" smtClean="0">
                <a:solidFill>
                  <a:srgbClr val="0070C0"/>
                </a:solidFill>
              </a:rPr>
              <a:t>卡</a:t>
            </a:r>
            <a:endParaRPr lang="en-US" altLang="zh-TW" b="1" dirty="0" smtClean="0">
              <a:solidFill>
                <a:srgbClr val="0070C0"/>
              </a:solidFill>
            </a:endParaRPr>
          </a:p>
          <a:p>
            <a:pPr>
              <a:buFont typeface="微軟正黑體" panose="020B0604030504040204" pitchFamily="34" charset="-120"/>
              <a:buChar char="─"/>
            </a:pPr>
            <a:r>
              <a:rPr lang="zh-TW" altLang="en-US" sz="2800" dirty="0" smtClean="0"/>
              <a:t>許多手機已紛紛開始支援</a:t>
            </a:r>
            <a:r>
              <a:rPr lang="en-US" altLang="zh-TW" sz="2800" dirty="0" smtClean="0"/>
              <a:t>4K</a:t>
            </a:r>
            <a:r>
              <a:rPr lang="zh-TW" altLang="en-US" sz="2800" dirty="0" smtClean="0"/>
              <a:t>錄影，而記憶卡的規格也紛紛需要提升。若只是需要支援錄影功能的記憶卡，選擇</a:t>
            </a:r>
            <a:r>
              <a:rPr lang="en-US" altLang="zh-TW" sz="2800" dirty="0" smtClean="0"/>
              <a:t>C10</a:t>
            </a:r>
            <a:r>
              <a:rPr lang="zh-TW" altLang="en-US" sz="2800" dirty="0" smtClean="0"/>
              <a:t>或</a:t>
            </a:r>
            <a:r>
              <a:rPr lang="en-US" altLang="zh-TW" sz="2800" dirty="0" smtClean="0"/>
              <a:t>U1</a:t>
            </a:r>
            <a:r>
              <a:rPr lang="zh-TW" altLang="en-US" sz="2800" dirty="0" smtClean="0"/>
              <a:t>以上的規格即可。而</a:t>
            </a:r>
            <a:r>
              <a:rPr lang="en-US" altLang="zh-TW" sz="2800" dirty="0" smtClean="0"/>
              <a:t>4K</a:t>
            </a:r>
            <a:r>
              <a:rPr lang="zh-TW" altLang="en-US" sz="2800" dirty="0" smtClean="0"/>
              <a:t>畫質的錄影功能則需選擇</a:t>
            </a:r>
            <a:r>
              <a:rPr lang="en-US" altLang="zh-TW" sz="2800" dirty="0" smtClean="0"/>
              <a:t>U3</a:t>
            </a:r>
            <a:r>
              <a:rPr lang="zh-TW" altLang="en-US" sz="2800" dirty="0" smtClean="0"/>
              <a:t>規格的記憶卡。</a:t>
            </a:r>
            <a:endParaRPr lang="zh-TW" altLang="en-US" sz="2800" dirty="0"/>
          </a:p>
        </p:txBody>
      </p:sp>
      <p:grpSp>
        <p:nvGrpSpPr>
          <p:cNvPr id="11" name="群組 5"/>
          <p:cNvGrpSpPr/>
          <p:nvPr/>
        </p:nvGrpSpPr>
        <p:grpSpPr>
          <a:xfrm>
            <a:off x="0" y="6076739"/>
            <a:ext cx="4931961" cy="781260"/>
            <a:chOff x="251520" y="1844824"/>
            <a:chExt cx="5806953" cy="919867"/>
          </a:xfrm>
        </p:grpSpPr>
        <p:sp>
          <p:nvSpPr>
            <p:cNvPr id="12" name="矩形 6">
              <a:hlinkClick r:id="rId2"/>
            </p:cNvPr>
            <p:cNvSpPr/>
            <p:nvPr/>
          </p:nvSpPr>
          <p:spPr>
            <a:xfrm>
              <a:off x="802013" y="2181412"/>
              <a:ext cx="4832730" cy="423869"/>
            </a:xfrm>
            <a:prstGeom prst="rect">
              <a:avLst/>
            </a:prstGeom>
            <a:solidFill>
              <a:schemeClr val="accent5"/>
            </a:solidFill>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網站：</a:t>
              </a:r>
              <a:r>
                <a:rPr lang="en-US" altLang="zh-TW" b="1" dirty="0" smtClean="0">
                  <a:latin typeface="微軟正黑體" pitchFamily="34" charset="-120"/>
                  <a:ea typeface="微軟正黑體" pitchFamily="34" charset="-120"/>
                </a:rPr>
                <a:t>SD</a:t>
              </a:r>
              <a:r>
                <a:rPr lang="zh-TW" altLang="en-US" b="1" dirty="0" smtClean="0">
                  <a:latin typeface="微軟正黑體" pitchFamily="34" charset="-120"/>
                  <a:ea typeface="微軟正黑體" pitchFamily="34" charset="-120"/>
                </a:rPr>
                <a:t>卡推出新的「</a:t>
              </a:r>
              <a:r>
                <a:rPr lang="en-US" altLang="zh-TW" b="1" dirty="0" smtClean="0">
                  <a:latin typeface="微軟正黑體" pitchFamily="34" charset="-120"/>
                  <a:ea typeface="微軟正黑體" pitchFamily="34" charset="-120"/>
                </a:rPr>
                <a:t>A1</a:t>
              </a:r>
              <a:r>
                <a:rPr lang="zh-TW" altLang="en-US" b="1" dirty="0" smtClean="0">
                  <a:latin typeface="微軟正黑體" pitchFamily="34" charset="-120"/>
                  <a:ea typeface="微軟正黑體" pitchFamily="34" charset="-120"/>
                </a:rPr>
                <a:t>」認證！</a:t>
              </a:r>
              <a:endParaRPr lang="zh-TW" altLang="en-US" b="1" dirty="0">
                <a:latin typeface="微軟正黑體" pitchFamily="34" charset="-120"/>
                <a:ea typeface="微軟正黑體" pitchFamily="34" charset="-120"/>
              </a:endParaRPr>
            </a:p>
          </p:txBody>
        </p:sp>
        <p:pic>
          <p:nvPicPr>
            <p:cNvPr id="13" name="Picture 4" descr="C:\Documents and Settings\Chen\My Documents\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844824"/>
              <a:ext cx="847738" cy="8477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Documents and Settings\Chen\My Documents\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0735" y="1916954"/>
              <a:ext cx="847738" cy="8477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群組 5"/>
          <p:cNvGrpSpPr/>
          <p:nvPr/>
        </p:nvGrpSpPr>
        <p:grpSpPr>
          <a:xfrm>
            <a:off x="0" y="5373216"/>
            <a:ext cx="2555697" cy="781260"/>
            <a:chOff x="251520" y="1844824"/>
            <a:chExt cx="3009114" cy="919867"/>
          </a:xfrm>
        </p:grpSpPr>
        <p:sp>
          <p:nvSpPr>
            <p:cNvPr id="16" name="矩形 6">
              <a:hlinkClick r:id="rId5"/>
            </p:cNvPr>
            <p:cNvSpPr/>
            <p:nvPr/>
          </p:nvSpPr>
          <p:spPr>
            <a:xfrm>
              <a:off x="802013" y="2181411"/>
              <a:ext cx="2034794" cy="423869"/>
            </a:xfrm>
            <a:prstGeom prst="rect">
              <a:avLst/>
            </a:prstGeom>
            <a:solidFill>
              <a:schemeClr val="accent5"/>
            </a:solidFill>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網站：</a:t>
              </a:r>
              <a:r>
                <a:rPr lang="en-US" altLang="zh-TW" b="1" dirty="0" smtClean="0">
                  <a:latin typeface="微軟正黑體" pitchFamily="34" charset="-120"/>
                  <a:ea typeface="微軟正黑體" pitchFamily="34" charset="-120"/>
                </a:rPr>
                <a:t>SD</a:t>
              </a:r>
              <a:r>
                <a:rPr lang="zh-TW" altLang="en-US" b="1" dirty="0" smtClean="0">
                  <a:latin typeface="微軟正黑體" pitchFamily="34" charset="-120"/>
                  <a:ea typeface="微軟正黑體" pitchFamily="34" charset="-120"/>
                </a:rPr>
                <a:t>卡</a:t>
              </a:r>
              <a:endParaRPr lang="zh-TW" altLang="en-US" b="1" dirty="0">
                <a:latin typeface="微軟正黑體" pitchFamily="34" charset="-120"/>
                <a:ea typeface="微軟正黑體" pitchFamily="34" charset="-120"/>
              </a:endParaRPr>
            </a:p>
          </p:txBody>
        </p:sp>
        <p:pic>
          <p:nvPicPr>
            <p:cNvPr id="17" name="Picture 4" descr="C:\Documents and Settings\Chen\My Documents\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844824"/>
              <a:ext cx="847738" cy="8477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Documents and Settings\Chen\My Documents\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12895" y="1916954"/>
              <a:ext cx="847739" cy="84773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57</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2365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2-1.1</a:t>
            </a:r>
            <a:r>
              <a:rPr lang="zh-TW" altLang="en-US" dirty="0" smtClean="0"/>
              <a:t> 電腦基本組成</a:t>
            </a:r>
            <a:endParaRPr lang="zh-TW" altLang="en-US" dirty="0"/>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68278" y="2680820"/>
            <a:ext cx="8766609" cy="246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7858148" y="4131238"/>
            <a:ext cx="1243325"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電源插孔</a:t>
            </a:r>
            <a:endParaRPr lang="zh-TW" altLang="en-US" b="1" dirty="0">
              <a:solidFill>
                <a:schemeClr val="bg1"/>
              </a:solidFill>
              <a:latin typeface="微軟正黑體" pitchFamily="34" charset="-120"/>
              <a:ea typeface="微軟正黑體" pitchFamily="34" charset="-120"/>
            </a:endParaRPr>
          </a:p>
        </p:txBody>
      </p:sp>
      <p:sp>
        <p:nvSpPr>
          <p:cNvPr id="11" name="文字方塊 10"/>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41</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2" name="文字方塊 11"/>
          <p:cNvSpPr txBox="1"/>
          <p:nvPr/>
        </p:nvSpPr>
        <p:spPr>
          <a:xfrm>
            <a:off x="6572264" y="5072074"/>
            <a:ext cx="1571636" cy="646331"/>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 </a:t>
            </a:r>
            <a:r>
              <a:rPr lang="en-US" altLang="zh-TW" b="1" dirty="0" smtClean="0">
                <a:solidFill>
                  <a:schemeClr val="bg1"/>
                </a:solidFill>
                <a:latin typeface="微軟正黑體" pitchFamily="34" charset="-120"/>
                <a:ea typeface="微軟正黑體" pitchFamily="34" charset="-120"/>
              </a:rPr>
              <a:t>RJ-11</a:t>
            </a:r>
          </a:p>
          <a:p>
            <a:pPr algn="ctr"/>
            <a:r>
              <a:rPr lang="zh-TW" altLang="en-US" b="1" dirty="0" smtClean="0">
                <a:solidFill>
                  <a:schemeClr val="bg1"/>
                </a:solidFill>
                <a:latin typeface="微軟正黑體" pitchFamily="34" charset="-120"/>
                <a:ea typeface="微軟正黑體" pitchFamily="34" charset="-120"/>
              </a:rPr>
              <a:t>數據機連接埠</a:t>
            </a:r>
            <a:endParaRPr lang="zh-TW" altLang="en-US" b="1" dirty="0">
              <a:solidFill>
                <a:schemeClr val="bg1"/>
              </a:solidFill>
              <a:latin typeface="微軟正黑體" pitchFamily="34" charset="-120"/>
              <a:ea typeface="微軟正黑體" pitchFamily="34" charset="-120"/>
            </a:endParaRPr>
          </a:p>
        </p:txBody>
      </p:sp>
      <p:sp>
        <p:nvSpPr>
          <p:cNvPr id="7" name="文字方塊 6"/>
          <p:cNvSpPr txBox="1"/>
          <p:nvPr/>
        </p:nvSpPr>
        <p:spPr>
          <a:xfrm>
            <a:off x="1928794" y="4143380"/>
            <a:ext cx="928694"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光碟機</a:t>
            </a:r>
            <a:endParaRPr lang="zh-TW" altLang="en-US" b="1" dirty="0">
              <a:solidFill>
                <a:schemeClr val="bg1"/>
              </a:solidFill>
              <a:latin typeface="微軟正黑體" pitchFamily="34" charset="-120"/>
              <a:ea typeface="微軟正黑體" pitchFamily="34" charset="-120"/>
            </a:endParaRPr>
          </a:p>
        </p:txBody>
      </p:sp>
      <p:sp>
        <p:nvSpPr>
          <p:cNvPr id="8" name="文字方塊 7"/>
          <p:cNvSpPr txBox="1"/>
          <p:nvPr/>
        </p:nvSpPr>
        <p:spPr>
          <a:xfrm>
            <a:off x="5143504" y="4143380"/>
            <a:ext cx="1714512"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電視天線接頭</a:t>
            </a:r>
            <a:endParaRPr lang="zh-TW" altLang="en-US" b="1" dirty="0">
              <a:solidFill>
                <a:schemeClr val="bg1"/>
              </a:solidFill>
              <a:latin typeface="微軟正黑體" pitchFamily="34" charset="-120"/>
              <a:ea typeface="微軟正黑體" pitchFamily="34" charset="-120"/>
            </a:endParaRPr>
          </a:p>
        </p:txBody>
      </p:sp>
      <p:sp>
        <p:nvSpPr>
          <p:cNvPr id="13" name="文字方塊 12"/>
          <p:cNvSpPr txBox="1"/>
          <p:nvPr/>
        </p:nvSpPr>
        <p:spPr>
          <a:xfrm>
            <a:off x="7072330" y="3000372"/>
            <a:ext cx="1643074" cy="369332"/>
          </a:xfrm>
          <a:prstGeom prst="rect">
            <a:avLst/>
          </a:prstGeom>
          <a:solidFill>
            <a:srgbClr val="D60093">
              <a:alpha val="74902"/>
            </a:srgbClr>
          </a:solidFill>
        </p:spPr>
        <p:txBody>
          <a:bodyPr wrap="square" rtlCol="0">
            <a:spAutoFit/>
          </a:bodyPr>
          <a:lstStyle/>
          <a:p>
            <a:pPr algn="ctr"/>
            <a:r>
              <a:rPr lang="zh-TW" altLang="en-US" b="1" dirty="0" smtClean="0">
                <a:solidFill>
                  <a:schemeClr val="bg1"/>
                </a:solidFill>
                <a:latin typeface="微軟正黑體" pitchFamily="34" charset="-120"/>
                <a:ea typeface="微軟正黑體" pitchFamily="34" charset="-120"/>
              </a:rPr>
              <a:t>安全纜線鎖孔</a:t>
            </a:r>
            <a:endParaRPr lang="zh-TW" altLang="en-US" b="1" dirty="0">
              <a:solidFill>
                <a:schemeClr val="bg1"/>
              </a:solidFill>
              <a:latin typeface="微軟正黑體" pitchFamily="34" charset="-120"/>
              <a:ea typeface="微軟正黑體" pitchFamily="34" charset="-120"/>
            </a:endParaRPr>
          </a:p>
        </p:txBody>
      </p:sp>
      <p:sp>
        <p:nvSpPr>
          <p:cNvPr id="14" name="文字方塊 13"/>
          <p:cNvSpPr txBox="1"/>
          <p:nvPr/>
        </p:nvSpPr>
        <p:spPr>
          <a:xfrm>
            <a:off x="5643570" y="3000372"/>
            <a:ext cx="1071570" cy="369332"/>
          </a:xfrm>
          <a:prstGeom prst="rect">
            <a:avLst/>
          </a:prstGeom>
          <a:solidFill>
            <a:srgbClr val="D60093">
              <a:alpha val="74902"/>
            </a:srgbClr>
          </a:solidFill>
        </p:spPr>
        <p:txBody>
          <a:bodyPr wrap="square" rtlCol="0">
            <a:spAutoFit/>
          </a:bodyPr>
          <a:lstStyle/>
          <a:p>
            <a:pPr algn="ctr"/>
            <a:r>
              <a:rPr lang="en-US" altLang="zh-TW" b="1" dirty="0" smtClean="0">
                <a:solidFill>
                  <a:schemeClr val="bg1"/>
                </a:solidFill>
                <a:latin typeface="微軟正黑體" pitchFamily="34" charset="-120"/>
                <a:ea typeface="微軟正黑體" pitchFamily="34" charset="-120"/>
              </a:rPr>
              <a:t>USB</a:t>
            </a:r>
            <a:r>
              <a:rPr lang="zh-TW" altLang="en-US" b="1" dirty="0" smtClean="0">
                <a:solidFill>
                  <a:schemeClr val="bg1"/>
                </a:solidFill>
                <a:latin typeface="微軟正黑體" pitchFamily="34" charset="-120"/>
                <a:ea typeface="微軟正黑體" pitchFamily="34" charset="-120"/>
              </a:rPr>
              <a:t>埠</a:t>
            </a:r>
            <a:endParaRPr lang="zh-TW" altLang="en-US" b="1" dirty="0">
              <a:solidFill>
                <a:schemeClr val="bg1"/>
              </a:solidFill>
              <a:latin typeface="微軟正黑體" pitchFamily="34" charset="-120"/>
              <a:ea typeface="微軟正黑體" pitchFamily="34" charset="-120"/>
            </a:endParaRPr>
          </a:p>
        </p:txBody>
      </p:sp>
      <p:sp>
        <p:nvSpPr>
          <p:cNvPr id="15" name="文字方塊 14"/>
          <p:cNvSpPr txBox="1"/>
          <p:nvPr/>
        </p:nvSpPr>
        <p:spPr>
          <a:xfrm>
            <a:off x="5068403" y="895633"/>
            <a:ext cx="2646878"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筆記型電腦的外觀</a:t>
            </a:r>
            <a:endParaRPr lang="zh-TW" altLang="en-US" sz="2400" dirty="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518746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7" grpId="0" animBg="1"/>
      <p:bldP spid="8" grpId="0" animBg="1"/>
      <p:bldP spid="1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zh-TW" altLang="en-US" dirty="0" smtClean="0"/>
              <a:t>課外補充</a:t>
            </a:r>
            <a:endParaRPr lang="zh-TW" altLang="en-US" dirty="0"/>
          </a:p>
        </p:txBody>
      </p:sp>
      <p:sp>
        <p:nvSpPr>
          <p:cNvPr id="3" name="內容版面配置區 2"/>
          <p:cNvSpPr>
            <a:spLocks noGrp="1"/>
          </p:cNvSpPr>
          <p:nvPr>
            <p:ph idx="1"/>
          </p:nvPr>
        </p:nvSpPr>
        <p:spPr>
          <a:prstGeom prst="rect">
            <a:avLst/>
          </a:prstGeom>
        </p:spPr>
        <p:txBody>
          <a:bodyPr>
            <a:normAutofit/>
          </a:bodyPr>
          <a:lstStyle/>
          <a:p>
            <a:pPr algn="just">
              <a:spcBef>
                <a:spcPts val="1200"/>
              </a:spcBef>
            </a:pPr>
            <a:r>
              <a:rPr lang="en-US" altLang="zh-TW" b="1" dirty="0" smtClean="0">
                <a:solidFill>
                  <a:srgbClr val="0070C0"/>
                </a:solidFill>
              </a:rPr>
              <a:t>Wi-Fi</a:t>
            </a:r>
            <a:r>
              <a:rPr lang="zh-TW" altLang="en-US" b="1" dirty="0" smtClean="0">
                <a:solidFill>
                  <a:srgbClr val="0070C0"/>
                </a:solidFill>
              </a:rPr>
              <a:t>記憶卡</a:t>
            </a:r>
            <a:endParaRPr lang="en-US" altLang="zh-TW" b="1" dirty="0" smtClean="0">
              <a:solidFill>
                <a:srgbClr val="0070C0"/>
              </a:solidFill>
            </a:endParaRPr>
          </a:p>
          <a:p>
            <a:pPr lvl="1" algn="just">
              <a:spcBef>
                <a:spcPts val="1200"/>
              </a:spcBef>
            </a:pPr>
            <a:r>
              <a:rPr lang="zh-TW" altLang="en-US" dirty="0" smtClean="0"/>
              <a:t>可以直接將數位相機拍攝的相片傳送至行動裝置或是透過無線熱點將相片上傳至網路上。</a:t>
            </a:r>
            <a:endParaRPr lang="en-US" altLang="zh-TW" dirty="0" smtClean="0"/>
          </a:p>
          <a:p>
            <a:pPr lvl="2" algn="just">
              <a:spcBef>
                <a:spcPts val="1200"/>
              </a:spcBef>
            </a:pPr>
            <a:r>
              <a:rPr lang="zh-TW" altLang="en-US" dirty="0" smtClean="0">
                <a:solidFill>
                  <a:schemeClr val="tx1">
                    <a:lumMod val="50000"/>
                    <a:lumOff val="50000"/>
                  </a:schemeClr>
                </a:solidFill>
              </a:rPr>
              <a:t>提升檔案傳輸的方便性</a:t>
            </a:r>
            <a:endParaRPr lang="en-US" altLang="zh-TW" dirty="0" smtClean="0">
              <a:solidFill>
                <a:schemeClr val="tx1">
                  <a:lumMod val="50000"/>
                  <a:lumOff val="50000"/>
                </a:schemeClr>
              </a:solidFill>
            </a:endParaRPr>
          </a:p>
          <a:p>
            <a:pPr lvl="2" algn="just">
              <a:spcBef>
                <a:spcPts val="1200"/>
              </a:spcBef>
            </a:pPr>
            <a:r>
              <a:rPr lang="zh-TW" altLang="en-US" dirty="0" smtClean="0">
                <a:solidFill>
                  <a:schemeClr val="tx1">
                    <a:lumMod val="50000"/>
                    <a:lumOff val="50000"/>
                  </a:schemeClr>
                </a:solidFill>
              </a:rPr>
              <a:t>減少記憶卡的插拔次數</a:t>
            </a:r>
            <a:endParaRPr lang="en-US" altLang="zh-TW" dirty="0" smtClean="0">
              <a:solidFill>
                <a:schemeClr val="tx1">
                  <a:lumMod val="50000"/>
                  <a:lumOff val="50000"/>
                </a:schemeClr>
              </a:solidFill>
            </a:endParaRPr>
          </a:p>
          <a:p>
            <a:pPr lvl="2" algn="just">
              <a:spcBef>
                <a:spcPts val="1200"/>
              </a:spcBef>
            </a:pPr>
            <a:r>
              <a:rPr lang="zh-TW" altLang="en-US" dirty="0" smtClean="0">
                <a:solidFill>
                  <a:schemeClr val="tx1">
                    <a:lumMod val="50000"/>
                    <a:lumOff val="50000"/>
                  </a:schemeClr>
                </a:solidFill>
              </a:rPr>
              <a:t>延長記憶卡的使用壽命</a:t>
            </a:r>
            <a:endParaRPr lang="zh-TW" altLang="en-US" dirty="0">
              <a:solidFill>
                <a:schemeClr val="tx1">
                  <a:lumMod val="50000"/>
                  <a:lumOff val="50000"/>
                </a:schemeClr>
              </a:solidFill>
            </a:endParaRPr>
          </a:p>
        </p:txBody>
      </p:sp>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57</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129026" name="Picture 2" descr="http://tw.transcend-info.com/products/images/ModelPic/401/gb_csuSD_moreview_Wi-FiSDHC10_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6176" y="3717032"/>
            <a:ext cx="1656184" cy="2016224"/>
          </a:xfrm>
          <a:prstGeom prst="rect">
            <a:avLst/>
          </a:prstGeom>
          <a:noFill/>
        </p:spPr>
      </p:pic>
      <p:sp>
        <p:nvSpPr>
          <p:cNvPr id="6" name="文字方塊 5"/>
          <p:cNvSpPr txBox="1"/>
          <p:nvPr/>
        </p:nvSpPr>
        <p:spPr>
          <a:xfrm>
            <a:off x="6300192" y="5733256"/>
            <a:ext cx="1440160" cy="246221"/>
          </a:xfrm>
          <a:prstGeom prst="rect">
            <a:avLst/>
          </a:prstGeom>
          <a:noFill/>
        </p:spPr>
        <p:txBody>
          <a:bodyPr wrap="square" rtlCol="0">
            <a:spAutoFit/>
          </a:bodyPr>
          <a:lstStyle/>
          <a:p>
            <a:pPr algn="ctr"/>
            <a:r>
              <a:rPr lang="en-US" altLang="zh-TW" sz="1000" dirty="0" smtClean="0">
                <a:latin typeface="微軟正黑體" pitchFamily="34" charset="-120"/>
                <a:ea typeface="微軟正黑體" pitchFamily="34" charset="-120"/>
              </a:rPr>
              <a:t>【</a:t>
            </a:r>
            <a:r>
              <a:rPr lang="zh-TW" altLang="en-US" sz="1000" dirty="0" smtClean="0">
                <a:latin typeface="微軟正黑體" pitchFamily="34" charset="-120"/>
                <a:ea typeface="微軟正黑體" pitchFamily="34" charset="-120"/>
                <a:hlinkClick r:id="rId4"/>
              </a:rPr>
              <a:t>圖片來源</a:t>
            </a:r>
            <a:r>
              <a:rPr lang="en-US" altLang="zh-TW" sz="1000" dirty="0" smtClean="0">
                <a:latin typeface="微軟正黑體" pitchFamily="34" charset="-120"/>
                <a:ea typeface="微軟正黑體" pitchFamily="34" charset="-120"/>
              </a:rPr>
              <a:t>】</a:t>
            </a:r>
            <a:endParaRPr lang="zh-TW" altLang="en-US" sz="1000" dirty="0">
              <a:latin typeface="微軟正黑體" pitchFamily="34" charset="-120"/>
              <a:ea typeface="微軟正黑體" pitchFamily="34" charset="-120"/>
            </a:endParaRPr>
          </a:p>
        </p:txBody>
      </p:sp>
      <p:grpSp>
        <p:nvGrpSpPr>
          <p:cNvPr id="7" name="群組 6"/>
          <p:cNvGrpSpPr/>
          <p:nvPr/>
        </p:nvGrpSpPr>
        <p:grpSpPr>
          <a:xfrm>
            <a:off x="0" y="6065913"/>
            <a:ext cx="5724046" cy="792087"/>
            <a:chOff x="251520" y="1757446"/>
            <a:chExt cx="5467163" cy="932613"/>
          </a:xfrm>
        </p:grpSpPr>
        <p:sp>
          <p:nvSpPr>
            <p:cNvPr id="8" name="矩形 7">
              <a:hlinkClick r:id="rId5"/>
            </p:cNvPr>
            <p:cNvSpPr/>
            <p:nvPr/>
          </p:nvSpPr>
          <p:spPr>
            <a:xfrm>
              <a:off x="629302" y="2096578"/>
              <a:ext cx="4745580"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a:t>
              </a:r>
              <a:r>
                <a:rPr lang="en-US" altLang="zh-TW" b="1" dirty="0" smtClean="0">
                  <a:latin typeface="微軟正黑體" pitchFamily="34" charset="-120"/>
                  <a:ea typeface="微軟正黑體" pitchFamily="34" charset="-120"/>
                </a:rPr>
                <a:t>Wi-Fi </a:t>
              </a:r>
              <a:r>
                <a:rPr lang="zh-TW" altLang="en-US" b="1" dirty="0" smtClean="0">
                  <a:latin typeface="微軟正黑體" pitchFamily="34" charset="-120"/>
                  <a:ea typeface="微軟正黑體" pitchFamily="34" charset="-120"/>
                </a:rPr>
                <a:t>記憶卡介紹影片（</a:t>
              </a:r>
              <a:r>
                <a:rPr lang="en-US" altLang="zh-TW" b="1" dirty="0" smtClean="0">
                  <a:latin typeface="微軟正黑體" pitchFamily="34" charset="-120"/>
                  <a:ea typeface="微軟正黑體" pitchFamily="34" charset="-120"/>
                </a:rPr>
                <a:t>3:51</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9" name="Picture 4" descr="C:\Documents and Settings\Chen\My Documents\1.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Documents and Settings\Chen\My Documents\2.pn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30997"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9609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0437" y="3140968"/>
            <a:ext cx="6525859"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2" algn="just"/>
            <a:r>
              <a:rPr lang="zh-TW" altLang="en-US" dirty="0" smtClean="0"/>
              <a:t>大多數</a:t>
            </a:r>
            <a:r>
              <a:rPr lang="zh-TW" altLang="en-US" dirty="0"/>
              <a:t>的電腦都</a:t>
            </a:r>
            <a:r>
              <a:rPr lang="zh-TW" altLang="en-US" dirty="0" smtClean="0"/>
              <a:t>備有記憶卡的讀卡機。</a:t>
            </a:r>
            <a:endParaRPr lang="en-US" altLang="zh-TW" dirty="0" smtClean="0"/>
          </a:p>
          <a:p>
            <a:pPr lvl="2" algn="just"/>
            <a:r>
              <a:rPr lang="zh-TW" altLang="en-US" dirty="0" smtClean="0"/>
              <a:t>可</a:t>
            </a:r>
            <a:r>
              <a:rPr lang="zh-TW" altLang="en-US" dirty="0"/>
              <a:t>透過</a:t>
            </a:r>
            <a:r>
              <a:rPr lang="en-US" altLang="zh-TW" dirty="0" smtClean="0"/>
              <a:t>USB</a:t>
            </a:r>
            <a:r>
              <a:rPr lang="zh-TW" altLang="en-US" dirty="0" smtClean="0"/>
              <a:t>外</a:t>
            </a:r>
            <a:r>
              <a:rPr lang="zh-TW" altLang="en-US" dirty="0"/>
              <a:t>接式讀卡機讀取記憶</a:t>
            </a:r>
            <a:r>
              <a:rPr lang="zh-TW" altLang="en-US" dirty="0" smtClean="0"/>
              <a:t>卡。</a:t>
            </a:r>
            <a:endParaRPr lang="zh-TW" altLang="en-US" dirty="0"/>
          </a:p>
        </p:txBody>
      </p:sp>
      <p:sp>
        <p:nvSpPr>
          <p:cNvPr id="8" name="圓角矩形圖說文字 7"/>
          <p:cNvSpPr/>
          <p:nvPr/>
        </p:nvSpPr>
        <p:spPr>
          <a:xfrm>
            <a:off x="251520" y="2391208"/>
            <a:ext cx="2443292" cy="605744"/>
          </a:xfrm>
          <a:prstGeom prst="wedgeRoundRectCallout">
            <a:avLst>
              <a:gd name="adj1" fmla="val -4496"/>
              <a:gd name="adj2" fmla="val 94933"/>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b="1" dirty="0" smtClean="0">
                <a:latin typeface="微軟正黑體" pitchFamily="34" charset="-120"/>
                <a:ea typeface="微軟正黑體" pitchFamily="34" charset="-120"/>
              </a:rPr>
              <a:t>電腦內建的讀卡機。</a:t>
            </a:r>
            <a:endParaRPr lang="zh-TW" altLang="en-US" b="1" dirty="0">
              <a:latin typeface="微軟正黑體" pitchFamily="34" charset="-120"/>
              <a:ea typeface="微軟正黑體" pitchFamily="34" charset="-120"/>
            </a:endParaRPr>
          </a:p>
        </p:txBody>
      </p:sp>
      <p:sp>
        <p:nvSpPr>
          <p:cNvPr id="9" name="圓角矩形圖說文字 8"/>
          <p:cNvSpPr/>
          <p:nvPr/>
        </p:nvSpPr>
        <p:spPr>
          <a:xfrm>
            <a:off x="6572264" y="4263416"/>
            <a:ext cx="2443292" cy="605744"/>
          </a:xfrm>
          <a:prstGeom prst="wedgeRoundRectCallout">
            <a:avLst>
              <a:gd name="adj1" fmla="val -38518"/>
              <a:gd name="adj2" fmla="val 9101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TW" b="1" dirty="0" smtClean="0">
                <a:latin typeface="微軟正黑體" pitchFamily="34" charset="-120"/>
                <a:ea typeface="微軟正黑體" pitchFamily="34" charset="-120"/>
              </a:rPr>
              <a:t>USB</a:t>
            </a:r>
            <a:r>
              <a:rPr lang="zh-TW" altLang="en-US" b="1" dirty="0" smtClean="0">
                <a:latin typeface="微軟正黑體" pitchFamily="34" charset="-120"/>
                <a:ea typeface="微軟正黑體" pitchFamily="34" charset="-120"/>
              </a:rPr>
              <a:t>外接式讀卡機</a:t>
            </a:r>
            <a:endParaRPr lang="zh-TW" altLang="en-US" b="1" dirty="0">
              <a:latin typeface="微軟正黑體" pitchFamily="34" charset="-120"/>
              <a:ea typeface="微軟正黑體" pitchFamily="34" charset="-120"/>
            </a:endParaRPr>
          </a:p>
        </p:txBody>
      </p:sp>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1" name="文字方塊 10"/>
          <p:cNvSpPr txBox="1"/>
          <p:nvPr/>
        </p:nvSpPr>
        <p:spPr>
          <a:xfrm>
            <a:off x="5376198" y="895633"/>
            <a:ext cx="233910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常見的儲存設備</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919609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3" name="內容版面配置區 2"/>
          <p:cNvSpPr>
            <a:spLocks noGrp="1"/>
          </p:cNvSpPr>
          <p:nvPr>
            <p:ph idx="1"/>
          </p:nvPr>
        </p:nvSpPr>
        <p:spPr>
          <a:xfrm>
            <a:off x="228600" y="1403874"/>
            <a:ext cx="8591872" cy="4876800"/>
          </a:xfrm>
          <a:prstGeom prst="rect">
            <a:avLst/>
          </a:prstGeom>
        </p:spPr>
        <p:txBody>
          <a:bodyPr>
            <a:normAutofit/>
          </a:bodyPr>
          <a:lstStyle/>
          <a:p>
            <a:pPr lvl="1" algn="just"/>
            <a:r>
              <a:rPr lang="zh-TW" altLang="en-US" b="1" dirty="0" smtClean="0">
                <a:solidFill>
                  <a:srgbClr val="C00000"/>
                </a:solidFill>
              </a:rPr>
              <a:t>硬</a:t>
            </a:r>
            <a:r>
              <a:rPr lang="zh-TW" altLang="en-US" b="1" dirty="0">
                <a:solidFill>
                  <a:srgbClr val="C00000"/>
                </a:solidFill>
              </a:rPr>
              <a:t>式</a:t>
            </a:r>
            <a:r>
              <a:rPr lang="zh-TW" altLang="en-US" b="1" dirty="0" smtClean="0">
                <a:solidFill>
                  <a:srgbClr val="C00000"/>
                </a:solidFill>
              </a:rPr>
              <a:t>磁碟機（又</a:t>
            </a:r>
            <a:r>
              <a:rPr lang="zh-TW" altLang="en-US" b="1" dirty="0">
                <a:solidFill>
                  <a:srgbClr val="C00000"/>
                </a:solidFill>
              </a:rPr>
              <a:t>稱</a:t>
            </a:r>
            <a:r>
              <a:rPr lang="zh-TW" altLang="en-US" b="1" dirty="0" smtClean="0">
                <a:solidFill>
                  <a:srgbClr val="C00000"/>
                </a:solidFill>
              </a:rPr>
              <a:t>硬碟）</a:t>
            </a:r>
            <a:endParaRPr lang="en-US" altLang="zh-TW" b="1" dirty="0" smtClean="0">
              <a:solidFill>
                <a:srgbClr val="C00000"/>
              </a:solidFill>
            </a:endParaRPr>
          </a:p>
          <a:p>
            <a:pPr lvl="2" algn="just"/>
            <a:r>
              <a:rPr lang="zh-TW" altLang="en-US" dirty="0"/>
              <a:t>主力儲存裝置之一</a:t>
            </a:r>
            <a:r>
              <a:rPr lang="zh-TW" altLang="en-US" dirty="0" smtClean="0"/>
              <a:t>。</a:t>
            </a:r>
            <a:endParaRPr lang="en-US" altLang="zh-TW" dirty="0" smtClean="0"/>
          </a:p>
          <a:p>
            <a:pPr lvl="2" algn="just"/>
            <a:r>
              <a:rPr lang="zh-TW" altLang="en-US" dirty="0" smtClean="0"/>
              <a:t>硬碟機</a:t>
            </a:r>
            <a:r>
              <a:rPr lang="zh-TW" altLang="en-US" dirty="0"/>
              <a:t>在運作時應避免任意搬移或震動，否則都</a:t>
            </a:r>
            <a:r>
              <a:rPr lang="zh-TW" altLang="en-US" dirty="0" smtClean="0"/>
              <a:t>可能</a:t>
            </a:r>
            <a:r>
              <a:rPr lang="zh-TW" altLang="en-US" dirty="0"/>
              <a:t>損壞其中的組件</a:t>
            </a:r>
            <a:r>
              <a:rPr lang="zh-TW" altLang="en-US" dirty="0" smtClean="0"/>
              <a:t>。</a:t>
            </a:r>
            <a:endParaRPr lang="en-US" altLang="zh-TW" dirty="0" smtClean="0"/>
          </a:p>
          <a:p>
            <a:pPr lvl="2" algn="just"/>
            <a:r>
              <a:rPr lang="zh-TW" altLang="en-US" dirty="0" smtClean="0"/>
              <a:t>最高儲存</a:t>
            </a:r>
            <a:r>
              <a:rPr lang="zh-TW" altLang="en-US" dirty="0"/>
              <a:t>容量皆可達數</a:t>
            </a:r>
            <a:r>
              <a:rPr lang="en-US" altLang="zh-TW" dirty="0" smtClean="0">
                <a:solidFill>
                  <a:srgbClr val="FF0000"/>
                </a:solidFill>
              </a:rPr>
              <a:t>TB</a:t>
            </a:r>
            <a:r>
              <a:rPr lang="zh-TW" altLang="en-US" dirty="0" smtClean="0"/>
              <a:t>。</a:t>
            </a:r>
            <a:endParaRPr lang="zh-TW" altLang="en-US" dirty="0"/>
          </a:p>
        </p:txBody>
      </p:sp>
      <p:sp>
        <p:nvSpPr>
          <p:cNvPr id="6" name="文字方塊 5"/>
          <p:cNvSpPr txBox="1"/>
          <p:nvPr/>
        </p:nvSpPr>
        <p:spPr>
          <a:xfrm>
            <a:off x="5376198" y="895633"/>
            <a:ext cx="233910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常見的儲存設備</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
        <p:nvSpPr>
          <p:cNvPr id="8" name="文字方塊 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58</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5656" y="3789040"/>
            <a:ext cx="2050833" cy="2932560"/>
          </a:xfrm>
          <a:prstGeom prst="rect">
            <a:avLst/>
          </a:prstGeom>
          <a:noFill/>
          <a:ln w="9525">
            <a:noFill/>
            <a:miter lim="800000"/>
            <a:headEnd/>
            <a:tailEnd/>
          </a:ln>
        </p:spPr>
      </p:pic>
      <p:sp>
        <p:nvSpPr>
          <p:cNvPr id="9" name="梯形 8"/>
          <p:cNvSpPr/>
          <p:nvPr/>
        </p:nvSpPr>
        <p:spPr>
          <a:xfrm rot="16200000">
            <a:off x="2879814" y="3897053"/>
            <a:ext cx="1800198" cy="1296143"/>
          </a:xfrm>
          <a:prstGeom prst="trapezoid">
            <a:avLst>
              <a:gd name="adj" fmla="val 54613"/>
            </a:avLst>
          </a:prstGeom>
          <a:gradFill>
            <a:gsLst>
              <a:gs pos="0">
                <a:srgbClr val="FF6699"/>
              </a:gs>
              <a:gs pos="50000">
                <a:srgbClr val="FF6699">
                  <a:alpha val="0"/>
                </a:srgbClr>
              </a:gs>
              <a:gs pos="100000">
                <a:srgbClr val="FF66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763688" y="4365104"/>
            <a:ext cx="1368152" cy="43204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4355976" y="3645024"/>
            <a:ext cx="4680520" cy="2880320"/>
            <a:chOff x="3131840" y="3933056"/>
            <a:chExt cx="4680520" cy="2880320"/>
          </a:xfrm>
        </p:grpSpPr>
        <p:pic>
          <p:nvPicPr>
            <p:cNvPr id="1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1840" y="3933056"/>
              <a:ext cx="3987800" cy="1843038"/>
            </a:xfrm>
            <a:prstGeom prst="rect">
              <a:avLst/>
            </a:prstGeom>
            <a:noFill/>
            <a:ln w="9525">
              <a:noFill/>
              <a:miter lim="800000"/>
              <a:headEnd/>
              <a:tailEnd/>
            </a:ln>
          </p:spPr>
        </p:pic>
        <p:sp>
          <p:nvSpPr>
            <p:cNvPr id="13" name="圓角矩形 12"/>
            <p:cNvSpPr/>
            <p:nvPr/>
          </p:nvSpPr>
          <p:spPr>
            <a:xfrm>
              <a:off x="3923928" y="4941168"/>
              <a:ext cx="936104" cy="43204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p:cNvCxnSpPr/>
            <p:nvPr/>
          </p:nvCxnSpPr>
          <p:spPr>
            <a:xfrm rot="16200000">
              <a:off x="4067984" y="5733216"/>
              <a:ext cx="720000" cy="0"/>
            </a:xfrm>
            <a:prstGeom prst="line">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3456000" y="6093296"/>
              <a:ext cx="1723549" cy="400110"/>
            </a:xfrm>
            <a:prstGeom prst="rect">
              <a:avLst/>
            </a:prstGeom>
            <a:noFill/>
          </p:spPr>
          <p:txBody>
            <a:bodyPr wrap="none" rtlCol="0">
              <a:spAutoFit/>
            </a:bodyPr>
            <a:lstStyle/>
            <a:p>
              <a:r>
                <a:rPr lang="zh-TW" altLang="en-US" sz="2000" b="1" dirty="0" smtClean="0">
                  <a:solidFill>
                    <a:schemeClr val="tx1">
                      <a:lumMod val="75000"/>
                      <a:lumOff val="25000"/>
                    </a:schemeClr>
                  </a:solidFill>
                  <a:latin typeface="微軟正黑體" pitchFamily="34" charset="-120"/>
                  <a:ea typeface="微軟正黑體" pitchFamily="34" charset="-120"/>
                </a:rPr>
                <a:t>硬碟容量大小</a:t>
              </a:r>
              <a:endParaRPr lang="zh-TW" altLang="en-US" sz="2000" b="1" dirty="0">
                <a:solidFill>
                  <a:schemeClr val="tx1">
                    <a:lumMod val="75000"/>
                    <a:lumOff val="25000"/>
                  </a:schemeClr>
                </a:solidFill>
                <a:latin typeface="微軟正黑體" pitchFamily="34" charset="-120"/>
                <a:ea typeface="微軟正黑體" pitchFamily="34" charset="-120"/>
              </a:endParaRPr>
            </a:p>
          </p:txBody>
        </p:sp>
        <p:sp>
          <p:nvSpPr>
            <p:cNvPr id="16" name="圓角矩形 15"/>
            <p:cNvSpPr/>
            <p:nvPr/>
          </p:nvSpPr>
          <p:spPr>
            <a:xfrm>
              <a:off x="5148064" y="4941168"/>
              <a:ext cx="1008112" cy="32400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接點 16"/>
            <p:cNvCxnSpPr/>
            <p:nvPr/>
          </p:nvCxnSpPr>
          <p:spPr>
            <a:xfrm rot="16200000">
              <a:off x="5256120" y="5688000"/>
              <a:ext cx="792000" cy="0"/>
            </a:xfrm>
            <a:prstGeom prst="line">
              <a:avLst/>
            </a:prstGeom>
            <a:ln w="57150">
              <a:solidFill>
                <a:srgbClr val="FF006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5292080" y="6105490"/>
              <a:ext cx="2520280" cy="707886"/>
            </a:xfrm>
            <a:prstGeom prst="rect">
              <a:avLst/>
            </a:prstGeom>
            <a:noFill/>
          </p:spPr>
          <p:txBody>
            <a:bodyPr wrap="square" rtlCol="0">
              <a:spAutoFit/>
            </a:bodyPr>
            <a:lstStyle/>
            <a:p>
              <a:r>
                <a:rPr lang="en-US" altLang="zh-TW" sz="2000" b="1" dirty="0" smtClean="0">
                  <a:solidFill>
                    <a:schemeClr val="tx1">
                      <a:lumMod val="75000"/>
                      <a:lumOff val="25000"/>
                    </a:schemeClr>
                  </a:solidFill>
                  <a:latin typeface="微軟正黑體" pitchFamily="34" charset="-120"/>
                  <a:ea typeface="微軟正黑體" pitchFamily="34" charset="-120"/>
                </a:rPr>
                <a:t>SATA</a:t>
              </a:r>
              <a:r>
                <a:rPr lang="zh-TW" altLang="en-US" sz="2000" b="1" dirty="0" smtClean="0">
                  <a:solidFill>
                    <a:schemeClr val="tx1">
                      <a:lumMod val="75000"/>
                      <a:lumOff val="25000"/>
                    </a:schemeClr>
                  </a:solidFill>
                  <a:latin typeface="微軟正黑體" pitchFamily="34" charset="-120"/>
                  <a:ea typeface="微軟正黑體" pitchFamily="34" charset="-120"/>
                </a:rPr>
                <a:t>格式及</a:t>
              </a:r>
              <a:endParaRPr lang="en-US" altLang="zh-TW" sz="2000" b="1" dirty="0" smtClean="0">
                <a:solidFill>
                  <a:schemeClr val="tx1">
                    <a:lumMod val="75000"/>
                    <a:lumOff val="25000"/>
                  </a:schemeClr>
                </a:solidFill>
                <a:latin typeface="微軟正黑體" pitchFamily="34" charset="-120"/>
                <a:ea typeface="微軟正黑體" pitchFamily="34" charset="-120"/>
              </a:endParaRPr>
            </a:p>
            <a:p>
              <a:r>
                <a:rPr lang="zh-TW" altLang="en-US" sz="2000" b="1" dirty="0" smtClean="0">
                  <a:solidFill>
                    <a:schemeClr val="tx1">
                      <a:lumMod val="75000"/>
                      <a:lumOff val="25000"/>
                    </a:schemeClr>
                  </a:solidFill>
                  <a:latin typeface="微軟正黑體" pitchFamily="34" charset="-120"/>
                  <a:ea typeface="微軟正黑體" pitchFamily="34" charset="-120"/>
                </a:rPr>
                <a:t>快取記憶體大小</a:t>
              </a:r>
              <a:endParaRPr lang="zh-TW" altLang="en-US" sz="2000" b="1" dirty="0">
                <a:solidFill>
                  <a:schemeClr val="tx1">
                    <a:lumMod val="75000"/>
                    <a:lumOff val="25000"/>
                  </a:schemeClr>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2615530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t>課外補充</a:t>
            </a:r>
            <a:endParaRPr lang="zh-TW" altLang="en-US" dirty="0"/>
          </a:p>
        </p:txBody>
      </p:sp>
      <p:sp>
        <p:nvSpPr>
          <p:cNvPr id="4" name="內容版面配置區 3"/>
          <p:cNvSpPr>
            <a:spLocks noGrp="1"/>
          </p:cNvSpPr>
          <p:nvPr>
            <p:ph idx="1"/>
          </p:nvPr>
        </p:nvSpPr>
        <p:spPr>
          <a:prstGeom prst="rect">
            <a:avLst/>
          </a:prstGeom>
        </p:spPr>
        <p:txBody>
          <a:bodyPr>
            <a:normAutofit fontScale="92500" lnSpcReduction="10000"/>
          </a:bodyPr>
          <a:lstStyle/>
          <a:p>
            <a:pPr>
              <a:spcBef>
                <a:spcPts val="1200"/>
              </a:spcBef>
            </a:pPr>
            <a:r>
              <a:rPr lang="zh-TW" altLang="en-US" b="1" dirty="0" smtClean="0">
                <a:solidFill>
                  <a:srgbClr val="0070C0"/>
                </a:solidFill>
              </a:rPr>
              <a:t>虛擬記憶體與虛擬磁碟機</a:t>
            </a:r>
            <a:endParaRPr lang="zh-TW" altLang="en-US" b="1" dirty="0">
              <a:solidFill>
                <a:srgbClr val="0070C0"/>
              </a:solidFill>
            </a:endParaRPr>
          </a:p>
          <a:p>
            <a:pPr lvl="1">
              <a:spcBef>
                <a:spcPts val="1200"/>
              </a:spcBef>
            </a:pPr>
            <a:r>
              <a:rPr lang="zh-TW" altLang="en-US" b="1" dirty="0" smtClean="0"/>
              <a:t>虛擬記憶體</a:t>
            </a:r>
            <a:endParaRPr lang="en-US" altLang="zh-TW" b="1" dirty="0" smtClean="0"/>
          </a:p>
          <a:p>
            <a:pPr lvl="2">
              <a:spcBef>
                <a:spcPts val="1200"/>
              </a:spcBef>
            </a:pPr>
            <a:r>
              <a:rPr lang="zh-TW" altLang="en-US" dirty="0" smtClean="0"/>
              <a:t>在磁碟機切一塊暫存區模擬主記憶體，將主記憶體中放置過久，或是較無急迫性的資料放到此區域。</a:t>
            </a:r>
            <a:endParaRPr lang="en-US" altLang="zh-TW" dirty="0" smtClean="0"/>
          </a:p>
          <a:p>
            <a:pPr lvl="2">
              <a:spcBef>
                <a:spcPts val="1200"/>
              </a:spcBef>
            </a:pPr>
            <a:r>
              <a:rPr lang="zh-TW" altLang="en-US" dirty="0" smtClean="0"/>
              <a:t>一旦主記憶體有足夠的空間，再從磁碟機載入資料到主記憶體，節省主記憶體的空間。</a:t>
            </a:r>
          </a:p>
          <a:p>
            <a:pPr lvl="1">
              <a:spcBef>
                <a:spcPts val="1200"/>
              </a:spcBef>
            </a:pPr>
            <a:r>
              <a:rPr lang="zh-TW" altLang="en-US" b="1" dirty="0" smtClean="0"/>
              <a:t>虛擬磁碟機</a:t>
            </a:r>
            <a:endParaRPr lang="en-US" altLang="zh-TW" b="1" dirty="0" smtClean="0"/>
          </a:p>
          <a:p>
            <a:pPr lvl="2">
              <a:spcBef>
                <a:spcPts val="1200"/>
              </a:spcBef>
            </a:pPr>
            <a:r>
              <a:rPr lang="zh-TW" altLang="en-US" dirty="0" smtClean="0"/>
              <a:t>在主記憶體切割出一塊區域，將磁碟機的資料存到主記憶體中。</a:t>
            </a:r>
            <a:endParaRPr lang="en-US" altLang="zh-TW" dirty="0" smtClean="0"/>
          </a:p>
          <a:p>
            <a:pPr lvl="2">
              <a:spcBef>
                <a:spcPts val="1200"/>
              </a:spcBef>
            </a:pPr>
            <a:r>
              <a:rPr lang="zh-TW" altLang="en-US" dirty="0" smtClean="0"/>
              <a:t>存取資料的速度會比一般的磁碟機提升許多，但在電源關閉之前，未能將資料寫回實體的磁碟機，存在虛擬磁碟機的資料會全部消失。</a:t>
            </a:r>
            <a:endParaRPr lang="en-US" altLang="zh-TW" dirty="0" smtClean="0">
              <a:solidFill>
                <a:schemeClr val="tx1">
                  <a:lumMod val="50000"/>
                  <a:lumOff val="50000"/>
                </a:schemeClr>
              </a:solidFill>
            </a:endParaRPr>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58</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96162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zh-TW" altLang="en-US" dirty="0" smtClean="0"/>
              <a:t>延伸學習</a:t>
            </a:r>
            <a:endParaRPr lang="zh-TW" altLang="en-US" dirty="0"/>
          </a:p>
        </p:txBody>
      </p:sp>
      <p:sp>
        <p:nvSpPr>
          <p:cNvPr id="4" name="內容版面配置區 3"/>
          <p:cNvSpPr>
            <a:spLocks noGrp="1"/>
          </p:cNvSpPr>
          <p:nvPr>
            <p:ph idx="1"/>
          </p:nvPr>
        </p:nvSpPr>
        <p:spPr>
          <a:prstGeom prst="rect">
            <a:avLst/>
          </a:prstGeom>
        </p:spPr>
        <p:txBody>
          <a:bodyPr>
            <a:normAutofit/>
          </a:bodyPr>
          <a:lstStyle/>
          <a:p>
            <a:r>
              <a:rPr lang="zh-TW" altLang="en-US" b="1" dirty="0">
                <a:solidFill>
                  <a:srgbClr val="0070C0"/>
                </a:solidFill>
              </a:rPr>
              <a:t>實際硬碟容量的差異</a:t>
            </a:r>
          </a:p>
          <a:p>
            <a:pPr lvl="1"/>
            <a:r>
              <a:rPr lang="zh-TW" altLang="en-US" dirty="0" smtClean="0"/>
              <a:t>硬碟</a:t>
            </a:r>
            <a:r>
              <a:rPr lang="zh-TW" altLang="en-US" dirty="0"/>
              <a:t>、記憶體廠商是依</a:t>
            </a:r>
            <a:r>
              <a:rPr lang="zh-TW" altLang="en-US" dirty="0" smtClean="0">
                <a:solidFill>
                  <a:srgbClr val="FF0000"/>
                </a:solidFill>
              </a:rPr>
              <a:t>國際</a:t>
            </a:r>
            <a:r>
              <a:rPr lang="zh-TW" altLang="en-US" dirty="0">
                <a:solidFill>
                  <a:srgbClr val="FF0000"/>
                </a:solidFill>
              </a:rPr>
              <a:t>單位制</a:t>
            </a:r>
            <a:r>
              <a:rPr lang="zh-TW" altLang="en-US" dirty="0"/>
              <a:t>－以</a:t>
            </a:r>
            <a:r>
              <a:rPr lang="en-US" altLang="zh-TW" dirty="0"/>
              <a:t>10</a:t>
            </a:r>
            <a:r>
              <a:rPr lang="zh-TW" altLang="en-US" dirty="0"/>
              <a:t>的</a:t>
            </a:r>
            <a:r>
              <a:rPr lang="en-US" altLang="zh-TW" dirty="0"/>
              <a:t>N</a:t>
            </a:r>
            <a:r>
              <a:rPr lang="zh-TW" altLang="en-US" dirty="0"/>
              <a:t>次方計算容量，而部分電腦的作業系統是以</a:t>
            </a:r>
            <a:r>
              <a:rPr lang="en-US" altLang="zh-TW" dirty="0"/>
              <a:t>2</a:t>
            </a:r>
            <a:r>
              <a:rPr lang="zh-TW" altLang="en-US" dirty="0"/>
              <a:t>的</a:t>
            </a:r>
            <a:r>
              <a:rPr lang="en-US" altLang="zh-TW" dirty="0"/>
              <a:t>N</a:t>
            </a:r>
            <a:r>
              <a:rPr lang="zh-TW" altLang="en-US" dirty="0"/>
              <a:t>次方計算，故兩者間</a:t>
            </a:r>
            <a:r>
              <a:rPr lang="zh-TW" altLang="en-US" dirty="0" smtClean="0"/>
              <a:t>會產生</a:t>
            </a:r>
            <a:r>
              <a:rPr lang="zh-TW" altLang="en-US" dirty="0"/>
              <a:t>不等的誤差</a:t>
            </a:r>
            <a:r>
              <a:rPr lang="zh-TW" altLang="en-US" dirty="0" smtClean="0"/>
              <a:t>值。</a:t>
            </a:r>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3663130309"/>
              </p:ext>
            </p:extLst>
          </p:nvPr>
        </p:nvGraphicFramePr>
        <p:xfrm>
          <a:off x="755576" y="3643314"/>
          <a:ext cx="7776864" cy="2520282"/>
        </p:xfrm>
        <a:graphic>
          <a:graphicData uri="http://schemas.openxmlformats.org/drawingml/2006/table">
            <a:tbl>
              <a:tblPr firstRow="1" bandRow="1">
                <a:tableStyleId>{69012ECD-51FC-41F1-AA8D-1B2483CD663E}</a:tableStyleId>
              </a:tblPr>
              <a:tblGrid>
                <a:gridCol w="1440160">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2304256">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tblGrid>
              <a:tr h="420047">
                <a:tc>
                  <a:txBody>
                    <a:bodyPr/>
                    <a:lstStyle/>
                    <a:p>
                      <a:pPr algn="ctr"/>
                      <a:r>
                        <a:rPr lang="zh-TW" altLang="en-US" sz="2000" dirty="0" smtClean="0">
                          <a:latin typeface="微軟正黑體" pitchFamily="34" charset="-120"/>
                          <a:ea typeface="微軟正黑體" pitchFamily="34" charset="-120"/>
                        </a:rPr>
                        <a:t>前置詞</a:t>
                      </a:r>
                      <a:endParaRPr lang="zh-TW" altLang="en-US" sz="2000" dirty="0">
                        <a:latin typeface="微軟正黑體" pitchFamily="34" charset="-120"/>
                        <a:ea typeface="微軟正黑體" pitchFamily="34" charset="-120"/>
                      </a:endParaRPr>
                    </a:p>
                  </a:txBody>
                  <a:tcP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以</a:t>
                      </a:r>
                      <a:r>
                        <a:rPr lang="en-US" altLang="zh-TW" sz="2000" dirty="0" smtClean="0">
                          <a:latin typeface="微軟正黑體" pitchFamily="34" charset="-120"/>
                          <a:ea typeface="微軟正黑體" pitchFamily="34" charset="-120"/>
                        </a:rPr>
                        <a:t>2 </a:t>
                      </a:r>
                      <a:r>
                        <a:rPr lang="zh-TW" altLang="en-US" sz="2000" dirty="0" smtClean="0">
                          <a:latin typeface="微軟正黑體" pitchFamily="34" charset="-120"/>
                          <a:ea typeface="微軟正黑體" pitchFamily="34" charset="-120"/>
                        </a:rPr>
                        <a:t>的次方計算</a:t>
                      </a:r>
                      <a:endParaRPr lang="zh-TW" altLang="en-US" sz="2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以</a:t>
                      </a:r>
                      <a:r>
                        <a:rPr lang="en-US" altLang="zh-TW" sz="2000" dirty="0" smtClean="0">
                          <a:latin typeface="微軟正黑體" pitchFamily="34" charset="-120"/>
                          <a:ea typeface="微軟正黑體" pitchFamily="34" charset="-120"/>
                        </a:rPr>
                        <a:t>10 </a:t>
                      </a:r>
                      <a:r>
                        <a:rPr lang="zh-TW" altLang="en-US" sz="2000" dirty="0" smtClean="0">
                          <a:latin typeface="微軟正黑體" pitchFamily="34" charset="-120"/>
                          <a:ea typeface="微軟正黑體" pitchFamily="34" charset="-120"/>
                        </a:rPr>
                        <a:t>的次方計算</a:t>
                      </a:r>
                      <a:endParaRPr lang="zh-TW" altLang="en-US" sz="2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誤差值</a:t>
                      </a:r>
                      <a:endParaRPr lang="zh-TW" altLang="en-US" sz="2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420047">
                <a:tc>
                  <a:txBody>
                    <a:bodyPr/>
                    <a:lstStyle/>
                    <a:p>
                      <a:r>
                        <a:rPr lang="nn-NO" altLang="zh-TW" sz="2000" b="1" dirty="0" smtClean="0">
                          <a:latin typeface="微軟正黑體" pitchFamily="34" charset="-120"/>
                          <a:ea typeface="微軟正黑體" pitchFamily="34" charset="-120"/>
                        </a:rPr>
                        <a:t>K(Kilo)</a:t>
                      </a:r>
                    </a:p>
                  </a:txBody>
                  <a:tcP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2</a:t>
                      </a:r>
                      <a:r>
                        <a:rPr lang="nn-NO" altLang="zh-TW" sz="2000" baseline="30000" dirty="0" smtClean="0">
                          <a:latin typeface="微軟正黑體" pitchFamily="34" charset="-120"/>
                          <a:ea typeface="微軟正黑體" pitchFamily="34" charset="-120"/>
                        </a:rPr>
                        <a:t>10</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nn-NO" altLang="zh-TW" sz="2000" dirty="0" smtClean="0">
                          <a:latin typeface="微軟正黑體" pitchFamily="34" charset="-120"/>
                          <a:ea typeface="微軟正黑體" pitchFamily="34" charset="-120"/>
                        </a:rPr>
                        <a:t>10</a:t>
                      </a:r>
                      <a:r>
                        <a:rPr lang="nn-NO" altLang="zh-TW" sz="2000" baseline="30000" dirty="0" smtClean="0">
                          <a:latin typeface="微軟正黑體" pitchFamily="34" charset="-120"/>
                          <a:ea typeface="微軟正黑體" pitchFamily="34" charset="-120"/>
                        </a:rPr>
                        <a:t>3</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nn-NO" altLang="zh-TW" sz="2000" dirty="0" smtClean="0">
                          <a:latin typeface="微軟正黑體" pitchFamily="34" charset="-120"/>
                          <a:ea typeface="微軟正黑體" pitchFamily="34" charset="-120"/>
                        </a:rPr>
                        <a:t>2.40%</a:t>
                      </a:r>
                      <a:endParaRPr lang="zh-TW" altLang="en-US" sz="2000" b="1"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420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altLang="zh-TW" sz="2000" b="1" dirty="0" smtClean="0">
                          <a:latin typeface="微軟正黑體" pitchFamily="34" charset="-120"/>
                          <a:ea typeface="微軟正黑體" pitchFamily="34" charset="-120"/>
                        </a:rPr>
                        <a:t>M(Mega)</a:t>
                      </a:r>
                      <a:endParaRPr lang="zh-TW" altLang="en-US" sz="2000" b="1" dirty="0">
                        <a:latin typeface="微軟正黑體" pitchFamily="34" charset="-120"/>
                        <a:ea typeface="微軟正黑體" pitchFamily="34" charset="-120"/>
                      </a:endParaRPr>
                    </a:p>
                  </a:txBody>
                  <a:tcP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2</a:t>
                      </a:r>
                      <a:r>
                        <a:rPr lang="nn-NO" altLang="zh-TW" sz="2000" baseline="30000" dirty="0" smtClean="0">
                          <a:latin typeface="微軟正黑體" pitchFamily="34" charset="-120"/>
                          <a:ea typeface="微軟正黑體" pitchFamily="34" charset="-120"/>
                        </a:rPr>
                        <a:t>20</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10</a:t>
                      </a:r>
                      <a:r>
                        <a:rPr lang="nn-NO" altLang="zh-TW" sz="2000" baseline="30000" dirty="0" smtClean="0">
                          <a:latin typeface="微軟正黑體" pitchFamily="34" charset="-120"/>
                          <a:ea typeface="微軟正黑體" pitchFamily="34" charset="-120"/>
                        </a:rPr>
                        <a:t>6</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4.86%</a:t>
                      </a:r>
                      <a:endParaRPr lang="nn-NO" altLang="zh-TW" sz="2000" b="1" dirty="0" smtClean="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420047">
                <a:tc>
                  <a:txBody>
                    <a:bodyPr/>
                    <a:lstStyle/>
                    <a:p>
                      <a:r>
                        <a:rPr lang="nn-NO" altLang="zh-TW" sz="2000" b="1" dirty="0" smtClean="0">
                          <a:latin typeface="微軟正黑體" pitchFamily="34" charset="-120"/>
                          <a:ea typeface="微軟正黑體" pitchFamily="34" charset="-120"/>
                        </a:rPr>
                        <a:t>G(Giga)</a:t>
                      </a:r>
                      <a:endParaRPr lang="zh-TW" altLang="en-US" sz="2000" b="1" dirty="0">
                        <a:latin typeface="微軟正黑體" pitchFamily="34" charset="-120"/>
                        <a:ea typeface="微軟正黑體" pitchFamily="34" charset="-120"/>
                      </a:endParaRPr>
                    </a:p>
                  </a:txBody>
                  <a:tcP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2</a:t>
                      </a:r>
                      <a:r>
                        <a:rPr lang="nn-NO" altLang="zh-TW" sz="2000" baseline="30000" dirty="0" smtClean="0">
                          <a:latin typeface="微軟正黑體" pitchFamily="34" charset="-120"/>
                          <a:ea typeface="微軟正黑體" pitchFamily="34" charset="-120"/>
                        </a:rPr>
                        <a:t>30</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10</a:t>
                      </a:r>
                      <a:r>
                        <a:rPr lang="nn-NO" altLang="zh-TW" sz="2000" baseline="30000" dirty="0" smtClean="0">
                          <a:latin typeface="微軟正黑體" pitchFamily="34" charset="-120"/>
                          <a:ea typeface="微軟正黑體" pitchFamily="34" charset="-120"/>
                        </a:rPr>
                        <a:t>9</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7.37%</a:t>
                      </a:r>
                      <a:endParaRPr lang="zh-TW" altLang="en-US" sz="2000" b="1"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420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altLang="zh-TW" sz="2000" b="1" dirty="0" smtClean="0">
                          <a:latin typeface="微軟正黑體" pitchFamily="34" charset="-120"/>
                          <a:ea typeface="微軟正黑體" pitchFamily="34" charset="-120"/>
                        </a:rPr>
                        <a:t>T(Tera)</a:t>
                      </a:r>
                      <a:endParaRPr lang="zh-TW" altLang="en-US" sz="2000" b="1" dirty="0">
                        <a:latin typeface="微軟正黑體" pitchFamily="34" charset="-120"/>
                        <a:ea typeface="微軟正黑體" pitchFamily="34" charset="-120"/>
                      </a:endParaRPr>
                    </a:p>
                  </a:txBody>
                  <a:tcP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2</a:t>
                      </a:r>
                      <a:r>
                        <a:rPr lang="nn-NO" altLang="zh-TW" sz="2000" baseline="30000" dirty="0" smtClean="0">
                          <a:latin typeface="微軟正黑體" pitchFamily="34" charset="-120"/>
                          <a:ea typeface="微軟正黑體" pitchFamily="34" charset="-120"/>
                        </a:rPr>
                        <a:t>40</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10</a:t>
                      </a:r>
                      <a:r>
                        <a:rPr lang="nn-NO" altLang="zh-TW" sz="2000" baseline="30000" dirty="0" smtClean="0">
                          <a:latin typeface="微軟正黑體" pitchFamily="34" charset="-120"/>
                          <a:ea typeface="微軟正黑體" pitchFamily="34" charset="-120"/>
                        </a:rPr>
                        <a:t>12</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9.95%</a:t>
                      </a:r>
                      <a:endParaRPr lang="zh-TW" altLang="en-US" sz="2000" b="1"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420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altLang="zh-TW" sz="2000" b="1" dirty="0" smtClean="0">
                          <a:latin typeface="微軟正黑體" pitchFamily="34" charset="-120"/>
                          <a:ea typeface="微軟正黑體" pitchFamily="34" charset="-120"/>
                        </a:rPr>
                        <a:t>P(Peta)</a:t>
                      </a:r>
                      <a:endParaRPr lang="zh-TW" altLang="en-US" sz="2000" b="1" dirty="0">
                        <a:latin typeface="微軟正黑體" pitchFamily="34" charset="-120"/>
                        <a:ea typeface="微軟正黑體" pitchFamily="34" charset="-120"/>
                      </a:endParaRPr>
                    </a:p>
                  </a:txBody>
                  <a:tcP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2</a:t>
                      </a:r>
                      <a:r>
                        <a:rPr lang="nn-NO" altLang="zh-TW" sz="2000" baseline="30000" dirty="0" smtClean="0">
                          <a:latin typeface="微軟正黑體" pitchFamily="34" charset="-120"/>
                          <a:ea typeface="微軟正黑體" pitchFamily="34" charset="-120"/>
                        </a:rPr>
                        <a:t>50</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10</a:t>
                      </a:r>
                      <a:r>
                        <a:rPr lang="nn-NO" altLang="zh-TW" sz="2000" baseline="30000" dirty="0" smtClean="0">
                          <a:latin typeface="微軟正黑體" pitchFamily="34" charset="-120"/>
                          <a:ea typeface="微軟正黑體" pitchFamily="34" charset="-120"/>
                        </a:rPr>
                        <a:t>15</a:t>
                      </a:r>
                      <a:endParaRPr lang="zh-TW" altLang="en-US" sz="2000" b="1" baseline="30000"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n-NO" altLang="zh-TW" sz="2000" dirty="0" smtClean="0">
                          <a:latin typeface="微軟正黑體" pitchFamily="34" charset="-120"/>
                          <a:ea typeface="微軟正黑體" pitchFamily="34" charset="-120"/>
                        </a:rPr>
                        <a:t>12.59%</a:t>
                      </a:r>
                      <a:endParaRPr lang="zh-TW" altLang="en-US" sz="2000" b="1"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文字方塊 7"/>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58</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72746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a:solidFill>
                  <a:srgbClr val="C00000"/>
                </a:solidFill>
              </a:rPr>
              <a:t>固態磁碟</a:t>
            </a:r>
            <a:r>
              <a:rPr lang="en-US" altLang="zh-TW" b="1" dirty="0">
                <a:solidFill>
                  <a:srgbClr val="C00000"/>
                </a:solidFill>
              </a:rPr>
              <a:t>(SSD)</a:t>
            </a:r>
            <a:endParaRPr lang="zh-TW" altLang="en-US" b="1" dirty="0">
              <a:solidFill>
                <a:srgbClr val="C00000"/>
              </a:solidFill>
            </a:endParaRPr>
          </a:p>
          <a:p>
            <a:pPr lvl="2">
              <a:spcBef>
                <a:spcPts val="1200"/>
              </a:spcBef>
            </a:pPr>
            <a:r>
              <a:rPr lang="zh-TW" altLang="en-US" dirty="0"/>
              <a:t>使用</a:t>
            </a:r>
            <a:r>
              <a:rPr lang="zh-TW" altLang="en-US" dirty="0">
                <a:solidFill>
                  <a:srgbClr val="FF0000"/>
                </a:solidFill>
              </a:rPr>
              <a:t>快閃記憶體</a:t>
            </a:r>
            <a:r>
              <a:rPr lang="zh-TW" altLang="en-US" dirty="0"/>
              <a:t>及</a:t>
            </a:r>
            <a:r>
              <a:rPr lang="en-US" altLang="zh-TW" dirty="0">
                <a:solidFill>
                  <a:srgbClr val="FF0000"/>
                </a:solidFill>
              </a:rPr>
              <a:t>SATA</a:t>
            </a:r>
            <a:r>
              <a:rPr lang="zh-TW" altLang="en-US" dirty="0">
                <a:solidFill>
                  <a:srgbClr val="FF0000"/>
                </a:solidFill>
              </a:rPr>
              <a:t>介面</a:t>
            </a:r>
            <a:r>
              <a:rPr lang="zh-TW" altLang="en-US" dirty="0"/>
              <a:t>，因此傳輸速度比一般的隨身碟、記憶卡速度更快。</a:t>
            </a:r>
            <a:endParaRPr lang="en-US" altLang="zh-TW" dirty="0"/>
          </a:p>
          <a:p>
            <a:pPr lvl="2">
              <a:spcBef>
                <a:spcPts val="1200"/>
              </a:spcBef>
            </a:pPr>
            <a:r>
              <a:rPr lang="zh-TW" altLang="en-US" dirty="0"/>
              <a:t>具有耐震、低耗電等優點。</a:t>
            </a:r>
            <a:endParaRPr lang="en-US" altLang="zh-TW" dirty="0"/>
          </a:p>
          <a:p>
            <a:pPr lvl="2">
              <a:spcBef>
                <a:spcPts val="1200"/>
              </a:spcBef>
            </a:pPr>
            <a:r>
              <a:rPr lang="zh-TW" altLang="en-US" dirty="0"/>
              <a:t>近年來廠商將</a:t>
            </a:r>
            <a:r>
              <a:rPr lang="en-US" altLang="zh-TW" dirty="0"/>
              <a:t>SSD </a:t>
            </a:r>
            <a:r>
              <a:rPr lang="zh-TW" altLang="en-US" dirty="0"/>
              <a:t>與</a:t>
            </a:r>
            <a:r>
              <a:rPr lang="zh-TW" altLang="en-US" dirty="0" smtClean="0"/>
              <a:t>傳統硬碟</a:t>
            </a:r>
            <a:r>
              <a:rPr lang="zh-TW" altLang="en-US" dirty="0"/>
              <a:t>結合研發出</a:t>
            </a:r>
            <a:r>
              <a:rPr lang="zh-TW" altLang="en-US" dirty="0" smtClean="0"/>
              <a:t>混合式</a:t>
            </a:r>
            <a:r>
              <a:rPr lang="zh-TW" altLang="en-US" dirty="0"/>
              <a:t>硬碟，可將常用</a:t>
            </a:r>
            <a:r>
              <a:rPr lang="zh-TW" altLang="en-US" dirty="0" smtClean="0"/>
              <a:t>的程式</a:t>
            </a:r>
            <a:r>
              <a:rPr lang="zh-TW" altLang="en-US" dirty="0"/>
              <a:t>儲存至</a:t>
            </a:r>
            <a:r>
              <a:rPr lang="en-US" altLang="zh-TW" dirty="0"/>
              <a:t>SSD</a:t>
            </a:r>
            <a:r>
              <a:rPr lang="zh-TW" altLang="en-US" dirty="0"/>
              <a:t>中</a:t>
            </a:r>
            <a:r>
              <a:rPr lang="zh-TW" altLang="en-US" dirty="0" smtClean="0"/>
              <a:t>以加快</a:t>
            </a:r>
            <a:r>
              <a:rPr lang="zh-TW" altLang="en-US" dirty="0"/>
              <a:t>讀取速度。</a:t>
            </a:r>
          </a:p>
        </p:txBody>
      </p:sp>
      <p:pic>
        <p:nvPicPr>
          <p:cNvPr id="2050"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64120" y="4078526"/>
            <a:ext cx="3408342" cy="277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11" name="文字方塊 10"/>
          <p:cNvSpPr txBox="1"/>
          <p:nvPr/>
        </p:nvSpPr>
        <p:spPr>
          <a:xfrm>
            <a:off x="5376198" y="895633"/>
            <a:ext cx="233910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常見的儲存設備</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
        <p:nvSpPr>
          <p:cNvPr id="12" name="文字方塊 11"/>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59</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7" name="群組 5"/>
          <p:cNvGrpSpPr/>
          <p:nvPr/>
        </p:nvGrpSpPr>
        <p:grpSpPr>
          <a:xfrm>
            <a:off x="0" y="6076741"/>
            <a:ext cx="4787945" cy="781259"/>
            <a:chOff x="251520" y="1844824"/>
            <a:chExt cx="5637386" cy="919865"/>
          </a:xfrm>
        </p:grpSpPr>
        <p:sp>
          <p:nvSpPr>
            <p:cNvPr id="8" name="矩形 6">
              <a:hlinkClick r:id="rId4"/>
            </p:cNvPr>
            <p:cNvSpPr/>
            <p:nvPr/>
          </p:nvSpPr>
          <p:spPr>
            <a:xfrm>
              <a:off x="802012" y="2181409"/>
              <a:ext cx="4663069" cy="423869"/>
            </a:xfrm>
            <a:prstGeom prst="rect">
              <a:avLst/>
            </a:prstGeom>
            <a:solidFill>
              <a:schemeClr val="accent5"/>
            </a:solidFill>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網站：三星推出全球最小固態硬碟</a:t>
              </a:r>
              <a:endParaRPr lang="zh-TW" altLang="en-US" b="1" dirty="0">
                <a:latin typeface="微軟正黑體" pitchFamily="34" charset="-120"/>
                <a:ea typeface="微軟正黑體" pitchFamily="34" charset="-120"/>
              </a:endParaRPr>
            </a:p>
          </p:txBody>
        </p:sp>
        <p:pic>
          <p:nvPicPr>
            <p:cNvPr id="9" name="Picture 4" descr="C:\Documents and Settings\Chen\My Documents\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844824"/>
              <a:ext cx="847738" cy="8477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Documents and Settings\Chen\My Documents\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41168" y="1916952"/>
              <a:ext cx="847738"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184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p:txBody>
          <a:bodyPr/>
          <a:lstStyle/>
          <a:p>
            <a:r>
              <a:rPr lang="zh-TW" altLang="en-US" b="1" dirty="0" smtClean="0">
                <a:solidFill>
                  <a:srgbClr val="0070C0"/>
                </a:solidFill>
              </a:rPr>
              <a:t>固態硬碟與傳統硬碟的比較：</a:t>
            </a:r>
            <a:endParaRPr lang="zh-TW" altLang="en-US" b="1" dirty="0">
              <a:solidFill>
                <a:srgbClr val="0070C0"/>
              </a:solidFill>
            </a:endParaRPr>
          </a:p>
        </p:txBody>
      </p:sp>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59</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4020179883"/>
              </p:ext>
            </p:extLst>
          </p:nvPr>
        </p:nvGraphicFramePr>
        <p:xfrm>
          <a:off x="285720" y="2503316"/>
          <a:ext cx="8572561" cy="2293836"/>
        </p:xfrm>
        <a:graphic>
          <a:graphicData uri="http://schemas.openxmlformats.org/drawingml/2006/table">
            <a:tbl>
              <a:tblPr firstRow="1" bandRow="1">
                <a:tableStyleId>{69012ECD-51FC-41F1-AA8D-1B2483CD663E}</a:tableStyleId>
              </a:tblPr>
              <a:tblGrid>
                <a:gridCol w="1390742">
                  <a:extLst>
                    <a:ext uri="{9D8B030D-6E8A-4147-A177-3AD203B41FA5}">
                      <a16:colId xmlns:a16="http://schemas.microsoft.com/office/drawing/2014/main" val="20000"/>
                    </a:ext>
                  </a:extLst>
                </a:gridCol>
                <a:gridCol w="820783">
                  <a:extLst>
                    <a:ext uri="{9D8B030D-6E8A-4147-A177-3AD203B41FA5}">
                      <a16:colId xmlns:a16="http://schemas.microsoft.com/office/drawing/2014/main" val="20001"/>
                    </a:ext>
                  </a:extLst>
                </a:gridCol>
                <a:gridCol w="820783">
                  <a:extLst>
                    <a:ext uri="{9D8B030D-6E8A-4147-A177-3AD203B41FA5}">
                      <a16:colId xmlns:a16="http://schemas.microsoft.com/office/drawing/2014/main" val="20002"/>
                    </a:ext>
                  </a:extLst>
                </a:gridCol>
                <a:gridCol w="820783">
                  <a:extLst>
                    <a:ext uri="{9D8B030D-6E8A-4147-A177-3AD203B41FA5}">
                      <a16:colId xmlns:a16="http://schemas.microsoft.com/office/drawing/2014/main" val="20003"/>
                    </a:ext>
                  </a:extLst>
                </a:gridCol>
                <a:gridCol w="2165984">
                  <a:extLst>
                    <a:ext uri="{9D8B030D-6E8A-4147-A177-3AD203B41FA5}">
                      <a16:colId xmlns:a16="http://schemas.microsoft.com/office/drawing/2014/main" val="20004"/>
                    </a:ext>
                  </a:extLst>
                </a:gridCol>
                <a:gridCol w="2553486">
                  <a:extLst>
                    <a:ext uri="{9D8B030D-6E8A-4147-A177-3AD203B41FA5}">
                      <a16:colId xmlns:a16="http://schemas.microsoft.com/office/drawing/2014/main" val="20005"/>
                    </a:ext>
                  </a:extLst>
                </a:gridCol>
              </a:tblGrid>
              <a:tr h="853836">
                <a:tc>
                  <a:txBody>
                    <a:bodyPr/>
                    <a:lstStyle/>
                    <a:p>
                      <a:pPr algn="ctr"/>
                      <a:r>
                        <a:rPr lang="zh-TW" altLang="en-US" sz="2000" dirty="0" smtClean="0">
                          <a:latin typeface="微軟正黑體" pitchFamily="34" charset="-120"/>
                          <a:ea typeface="微軟正黑體" pitchFamily="34" charset="-120"/>
                        </a:rPr>
                        <a:t>硬碟 </a:t>
                      </a:r>
                      <a:endParaRPr lang="zh-TW" altLang="en-US" sz="2000"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執行</a:t>
                      </a:r>
                      <a:endParaRPr lang="en-US" altLang="zh-TW" sz="2000" dirty="0" smtClean="0">
                        <a:latin typeface="微軟正黑體" pitchFamily="34" charset="-120"/>
                        <a:ea typeface="微軟正黑體" pitchFamily="34" charset="-120"/>
                      </a:endParaRPr>
                    </a:p>
                    <a:p>
                      <a:pPr algn="ctr"/>
                      <a:r>
                        <a:rPr lang="zh-TW" altLang="en-US" sz="2000" dirty="0" smtClean="0">
                          <a:latin typeface="微軟正黑體" pitchFamily="34" charset="-120"/>
                          <a:ea typeface="微軟正黑體" pitchFamily="34" charset="-120"/>
                        </a:rPr>
                        <a:t>速度</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容量</a:t>
                      </a:r>
                      <a:endParaRPr lang="en-US" altLang="zh-TW" sz="2000" dirty="0" smtClean="0">
                        <a:latin typeface="微軟正黑體" pitchFamily="34" charset="-120"/>
                        <a:ea typeface="微軟正黑體" pitchFamily="34" charset="-120"/>
                      </a:endParaRPr>
                    </a:p>
                    <a:p>
                      <a:pPr algn="ctr"/>
                      <a:r>
                        <a:rPr lang="zh-TW" altLang="en-US" sz="2000" dirty="0" smtClean="0">
                          <a:latin typeface="微軟正黑體" pitchFamily="34" charset="-120"/>
                          <a:ea typeface="微軟正黑體" pitchFamily="34" charset="-120"/>
                        </a:rPr>
                        <a:t>大小</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價格</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存取</a:t>
                      </a:r>
                      <a:endParaRPr lang="en-US" altLang="zh-TW" sz="2000" dirty="0" smtClean="0">
                        <a:latin typeface="微軟正黑體" pitchFamily="34" charset="-120"/>
                        <a:ea typeface="微軟正黑體" pitchFamily="34" charset="-120"/>
                      </a:endParaRPr>
                    </a:p>
                    <a:p>
                      <a:pPr algn="ctr"/>
                      <a:r>
                        <a:rPr lang="zh-TW" altLang="en-US" sz="2000" dirty="0" smtClean="0">
                          <a:latin typeface="微軟正黑體" pitchFamily="34" charset="-120"/>
                          <a:ea typeface="微軟正黑體" pitchFamily="34" charset="-120"/>
                        </a:rPr>
                        <a:t>限制</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使用壽命</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720000">
                <a:tc>
                  <a:txBody>
                    <a:bodyPr/>
                    <a:lstStyle/>
                    <a:p>
                      <a:pPr algn="ctr"/>
                      <a:r>
                        <a:rPr lang="zh-TW" altLang="en-US" sz="2000" b="1" dirty="0" smtClean="0">
                          <a:latin typeface="微軟正黑體" pitchFamily="34" charset="-120"/>
                          <a:ea typeface="微軟正黑體" pitchFamily="34" charset="-120"/>
                        </a:rPr>
                        <a:t>固態硬碟</a:t>
                      </a:r>
                      <a:endParaRPr lang="en-US" altLang="zh-TW" sz="2000" b="1" dirty="0" smtClean="0">
                        <a:latin typeface="微軟正黑體" pitchFamily="34" charset="-120"/>
                        <a:ea typeface="微軟正黑體" pitchFamily="34" charset="-120"/>
                      </a:endParaRPr>
                    </a:p>
                    <a:p>
                      <a:pPr algn="ctr"/>
                      <a:r>
                        <a:rPr lang="en-US" altLang="zh-TW" sz="2000" b="1" dirty="0" smtClean="0">
                          <a:latin typeface="微軟正黑體" pitchFamily="34" charset="-120"/>
                          <a:ea typeface="微軟正黑體" pitchFamily="34" charset="-120"/>
                        </a:rPr>
                        <a:t>(SSD)</a:t>
                      </a:r>
                      <a:endParaRPr lang="zh-TW" altLang="en-US" sz="20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快</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小</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高</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有存取次數限制</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單一快閃記憶體</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720000">
                <a:tc>
                  <a:txBody>
                    <a:bodyPr/>
                    <a:lstStyle/>
                    <a:p>
                      <a:pPr algn="ctr"/>
                      <a:r>
                        <a:rPr lang="zh-TW" altLang="en-US" sz="2000" b="1" dirty="0" smtClean="0">
                          <a:latin typeface="微軟正黑體" pitchFamily="34" charset="-120"/>
                          <a:ea typeface="微軟正黑體" pitchFamily="34" charset="-120"/>
                        </a:rPr>
                        <a:t>傳統硬碟</a:t>
                      </a:r>
                      <a:endParaRPr lang="en-US" altLang="zh-TW" sz="2000" b="1" dirty="0" smtClean="0">
                        <a:latin typeface="微軟正黑體" pitchFamily="34" charset="-120"/>
                        <a:ea typeface="微軟正黑體" pitchFamily="34" charset="-120"/>
                      </a:endParaRPr>
                    </a:p>
                    <a:p>
                      <a:pPr algn="ctr"/>
                      <a:r>
                        <a:rPr lang="en-US" altLang="zh-TW" sz="2000" b="1" dirty="0" smtClean="0">
                          <a:latin typeface="微軟正黑體" pitchFamily="34" charset="-120"/>
                          <a:ea typeface="微軟正黑體" pitchFamily="34" charset="-120"/>
                        </a:rPr>
                        <a:t>(HDD)</a:t>
                      </a:r>
                      <a:endParaRPr lang="zh-TW" altLang="en-US" sz="20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較慢</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大</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較低</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無存取次數限制</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較長</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6" name="群組 6"/>
          <p:cNvGrpSpPr/>
          <p:nvPr/>
        </p:nvGrpSpPr>
        <p:grpSpPr>
          <a:xfrm>
            <a:off x="0" y="6065913"/>
            <a:ext cx="6516217" cy="792087"/>
            <a:chOff x="251520" y="1757446"/>
            <a:chExt cx="6223781" cy="932613"/>
          </a:xfrm>
        </p:grpSpPr>
        <p:sp>
          <p:nvSpPr>
            <p:cNvPr id="9" name="矩形 7">
              <a:hlinkClick r:id="rId3"/>
            </p:cNvPr>
            <p:cNvSpPr/>
            <p:nvPr/>
          </p:nvSpPr>
          <p:spPr>
            <a:xfrm>
              <a:off x="629301" y="2096578"/>
              <a:ext cx="5433341"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影片充電站：傳統硬碟與固態硬碟比較影片（</a:t>
              </a:r>
              <a:r>
                <a:rPr lang="en-US" altLang="zh-TW" b="1" dirty="0">
                  <a:latin typeface="微軟正黑體" pitchFamily="34" charset="-120"/>
                  <a:ea typeface="微軟正黑體" pitchFamily="34" charset="-120"/>
                </a:rPr>
                <a:t>5</a:t>
              </a:r>
              <a:r>
                <a:rPr lang="en-US" altLang="zh-TW" b="1" dirty="0" smtClean="0">
                  <a:latin typeface="微軟正黑體" pitchFamily="34" charset="-120"/>
                  <a:ea typeface="微軟正黑體" pitchFamily="34" charset="-120"/>
                </a:rPr>
                <a:t>:05</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0" name="Picture 4" descr="C:\Documents and Settings\Chen\My Documents\1.pn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Documents and Settings\Chen\My Documents\2.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87615"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隨堂練習</a:t>
            </a:r>
            <a:endParaRPr lang="zh-TW" altLang="en-US" dirty="0"/>
          </a:p>
        </p:txBody>
      </p:sp>
      <p:sp>
        <p:nvSpPr>
          <p:cNvPr id="3" name="內容版面配置區 2"/>
          <p:cNvSpPr>
            <a:spLocks noGrp="1"/>
          </p:cNvSpPr>
          <p:nvPr>
            <p:ph idx="1"/>
          </p:nvPr>
        </p:nvSpPr>
        <p:spPr/>
        <p:txBody>
          <a:bodyPr/>
          <a:lstStyle/>
          <a:p>
            <a:r>
              <a:rPr lang="zh-TW" altLang="en-US" dirty="0" smtClean="0"/>
              <a:t>請推薦一顆</a:t>
            </a:r>
            <a:r>
              <a:rPr lang="en-US" altLang="zh-TW" dirty="0" smtClean="0"/>
              <a:t>64GB</a:t>
            </a:r>
            <a:r>
              <a:rPr lang="zh-TW" altLang="en-US" dirty="0" smtClean="0"/>
              <a:t>的</a:t>
            </a:r>
            <a:r>
              <a:rPr lang="en-US" altLang="zh-TW" dirty="0" smtClean="0"/>
              <a:t>USB</a:t>
            </a:r>
            <a:r>
              <a:rPr lang="zh-TW" altLang="en-US" dirty="0" smtClean="0"/>
              <a:t>隨身碟（附上網址），請寫出你推薦此顆隨身碟的理由？可以從品牌、造型、速度、穩定性、價格</a:t>
            </a:r>
            <a:r>
              <a:rPr lang="en-US" altLang="zh-TW" dirty="0" smtClean="0"/>
              <a:t>…</a:t>
            </a:r>
            <a:r>
              <a:rPr lang="zh-TW" altLang="en-US" dirty="0" smtClean="0"/>
              <a:t>等方面切入。（至少</a:t>
            </a:r>
            <a:r>
              <a:rPr lang="en-US" altLang="zh-TW" dirty="0"/>
              <a:t>100</a:t>
            </a:r>
            <a:r>
              <a:rPr lang="zh-TW" altLang="en-US" dirty="0"/>
              <a:t>字）</a:t>
            </a:r>
            <a:endParaRPr lang="en-US" altLang="zh-TW" dirty="0"/>
          </a:p>
          <a:p>
            <a:r>
              <a:rPr lang="zh-TW" altLang="en-US" dirty="0"/>
              <a:t>電子郵件主旨寫上班級座號姓名，寄到老師的</a:t>
            </a:r>
            <a:r>
              <a:rPr lang="en-US" altLang="zh-TW" dirty="0"/>
              <a:t>email</a:t>
            </a:r>
            <a:r>
              <a:rPr lang="zh-TW" altLang="en-US" dirty="0"/>
              <a:t>信箱：</a:t>
            </a:r>
            <a:r>
              <a:rPr lang="en-US" altLang="zh-TW" dirty="0">
                <a:hlinkClick r:id="rId2"/>
              </a:rPr>
              <a:t>jet.jason@gmail.com</a:t>
            </a:r>
            <a:endParaRPr lang="en-US" altLang="zh-TW" dirty="0"/>
          </a:p>
          <a:p>
            <a:endParaRPr lang="zh-TW" altLang="en-US" dirty="0"/>
          </a:p>
        </p:txBody>
      </p:sp>
    </p:spTree>
    <p:extLst>
      <p:ext uri="{BB962C8B-B14F-4D97-AF65-F5344CB8AC3E}">
        <p14:creationId xmlns:p14="http://schemas.microsoft.com/office/powerpoint/2010/main" val="3868665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3" name="內容版面配置區 2"/>
          <p:cNvSpPr>
            <a:spLocks noGrp="1"/>
          </p:cNvSpPr>
          <p:nvPr>
            <p:ph idx="1"/>
          </p:nvPr>
        </p:nvSpPr>
        <p:spPr>
          <a:xfrm>
            <a:off x="228600" y="1403874"/>
            <a:ext cx="8629680" cy="4876800"/>
          </a:xfrm>
          <a:prstGeom prst="rect">
            <a:avLst/>
          </a:prstGeom>
        </p:spPr>
        <p:txBody>
          <a:bodyPr>
            <a:normAutofit/>
          </a:bodyPr>
          <a:lstStyle/>
          <a:p>
            <a:pPr lvl="1" algn="just">
              <a:spcBef>
                <a:spcPts val="1200"/>
              </a:spcBef>
            </a:pPr>
            <a:r>
              <a:rPr lang="zh-TW" altLang="en-US" b="1" dirty="0" smtClean="0">
                <a:solidFill>
                  <a:srgbClr val="C00000"/>
                </a:solidFill>
              </a:rPr>
              <a:t>光碟機與光碟片</a:t>
            </a:r>
            <a:endParaRPr lang="en-US" altLang="zh-TW" b="1" dirty="0" smtClean="0">
              <a:solidFill>
                <a:srgbClr val="C00000"/>
              </a:solidFill>
            </a:endParaRPr>
          </a:p>
          <a:p>
            <a:pPr lvl="2" algn="just">
              <a:spcBef>
                <a:spcPts val="1200"/>
              </a:spcBef>
            </a:pPr>
            <a:r>
              <a:rPr lang="zh-TW" altLang="en-US" dirty="0" smtClean="0"/>
              <a:t>現今光碟機多可讀寫多種規格的光碟片。</a:t>
            </a:r>
            <a:endParaRPr lang="en-US" altLang="zh-TW" dirty="0" smtClean="0"/>
          </a:p>
          <a:p>
            <a:pPr lvl="2" algn="just">
              <a:spcBef>
                <a:spcPts val="1200"/>
              </a:spcBef>
            </a:pPr>
            <a:r>
              <a:rPr lang="zh-TW" altLang="en-US" dirty="0" smtClean="0"/>
              <a:t>且新一代光碟機通常可相容舊的規格。</a:t>
            </a:r>
            <a:endParaRPr lang="en-US" altLang="zh-TW" dirty="0" smtClean="0"/>
          </a:p>
        </p:txBody>
      </p:sp>
      <p:sp>
        <p:nvSpPr>
          <p:cNvPr id="10" name="文字方塊 9"/>
          <p:cNvSpPr txBox="1"/>
          <p:nvPr/>
        </p:nvSpPr>
        <p:spPr>
          <a:xfrm>
            <a:off x="5376198" y="895633"/>
            <a:ext cx="233910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常見的儲存設備</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
        <p:nvSpPr>
          <p:cNvPr id="11" name="文字方塊 10"/>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60</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pic>
        <p:nvPicPr>
          <p:cNvPr id="8" name="Picture 2" descr="http://www.blogcdn.com/chinese.engadget.com/media/2010/07/plextor-px-b120usmall.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9952" y="3068960"/>
            <a:ext cx="4710311" cy="3904042"/>
          </a:xfrm>
          <a:prstGeom prst="rect">
            <a:avLst/>
          </a:prstGeom>
          <a:noFill/>
        </p:spPr>
      </p:pic>
      <p:sp>
        <p:nvSpPr>
          <p:cNvPr id="9" name="橢圓形圖說文字 8"/>
          <p:cNvSpPr/>
          <p:nvPr/>
        </p:nvSpPr>
        <p:spPr>
          <a:xfrm>
            <a:off x="323528" y="3356992"/>
            <a:ext cx="4608512" cy="1440160"/>
          </a:xfrm>
          <a:prstGeom prst="wedgeEllipseCallout">
            <a:avLst>
              <a:gd name="adj1" fmla="val 45927"/>
              <a:gd name="adj2" fmla="val 50816"/>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latin typeface="微軟正黑體" pitchFamily="34" charset="-120"/>
                <a:ea typeface="微軟正黑體" pitchFamily="34" charset="-120"/>
              </a:rPr>
              <a:t>藍光光碟機可以讀取</a:t>
            </a:r>
            <a:r>
              <a:rPr lang="en-US" altLang="zh-TW" sz="2000" b="1" dirty="0" smtClean="0">
                <a:latin typeface="微軟正黑體" pitchFamily="34" charset="-120"/>
                <a:ea typeface="微軟正黑體" pitchFamily="34" charset="-120"/>
              </a:rPr>
              <a:t>CD</a:t>
            </a:r>
            <a:r>
              <a:rPr lang="zh-TW" altLang="en-US" sz="2000" b="1" dirty="0" smtClean="0">
                <a:latin typeface="微軟正黑體" pitchFamily="34" charset="-120"/>
                <a:ea typeface="微軟正黑體" pitchFamily="34" charset="-120"/>
              </a:rPr>
              <a:t>、</a:t>
            </a:r>
            <a:r>
              <a:rPr lang="en-US" altLang="zh-TW" sz="2000" b="1" dirty="0" smtClean="0">
                <a:latin typeface="微軟正黑體" pitchFamily="34" charset="-120"/>
                <a:ea typeface="微軟正黑體" pitchFamily="34" charset="-120"/>
              </a:rPr>
              <a:t>DVD</a:t>
            </a:r>
            <a:r>
              <a:rPr lang="zh-TW" altLang="en-US" sz="2000" b="1" dirty="0" smtClean="0">
                <a:latin typeface="微軟正黑體" pitchFamily="34" charset="-120"/>
                <a:ea typeface="微軟正黑體" pitchFamily="34" charset="-120"/>
              </a:rPr>
              <a:t>、</a:t>
            </a:r>
            <a:r>
              <a:rPr lang="en-US" altLang="zh-TW" sz="2000" b="1" dirty="0" smtClean="0">
                <a:latin typeface="微軟正黑體" pitchFamily="34" charset="-120"/>
                <a:ea typeface="微軟正黑體" pitchFamily="34" charset="-120"/>
              </a:rPr>
              <a:t>BD </a:t>
            </a:r>
            <a:r>
              <a:rPr lang="zh-TW" altLang="en-US" sz="2000" b="1" dirty="0" smtClean="0">
                <a:latin typeface="微軟正黑體" pitchFamily="34" charset="-120"/>
                <a:ea typeface="微軟正黑體" pitchFamily="34" charset="-120"/>
              </a:rPr>
              <a:t>光碟，但</a:t>
            </a:r>
            <a:r>
              <a:rPr lang="en-US" altLang="zh-TW" sz="2000" b="1" dirty="0" smtClean="0">
                <a:latin typeface="微軟正黑體" pitchFamily="34" charset="-120"/>
                <a:ea typeface="微軟正黑體" pitchFamily="34" charset="-120"/>
              </a:rPr>
              <a:t>DVD </a:t>
            </a:r>
            <a:r>
              <a:rPr lang="zh-TW" altLang="en-US" sz="2000" b="1" dirty="0" smtClean="0">
                <a:latin typeface="微軟正黑體" pitchFamily="34" charset="-120"/>
                <a:ea typeface="微軟正黑體" pitchFamily="34" charset="-120"/>
              </a:rPr>
              <a:t>光碟機無法讀取</a:t>
            </a:r>
            <a:r>
              <a:rPr lang="en-US" altLang="zh-TW" sz="2000" b="1" dirty="0" smtClean="0">
                <a:latin typeface="微軟正黑體" pitchFamily="34" charset="-120"/>
                <a:ea typeface="微軟正黑體" pitchFamily="34" charset="-120"/>
              </a:rPr>
              <a:t>BD</a:t>
            </a:r>
            <a:r>
              <a:rPr lang="zh-TW" altLang="en-US" sz="2000" b="1" dirty="0" smtClean="0">
                <a:latin typeface="微軟正黑體" pitchFamily="34" charset="-120"/>
                <a:ea typeface="微軟正黑體" pitchFamily="34" charset="-120"/>
              </a:rPr>
              <a:t>光碟。</a:t>
            </a:r>
            <a:endParaRPr lang="zh-TW" altLang="en-US" sz="2000" b="1" dirty="0">
              <a:latin typeface="微軟正黑體" pitchFamily="34" charset="-120"/>
              <a:ea typeface="微軟正黑體" pitchFamily="34" charset="-120"/>
            </a:endParaRPr>
          </a:p>
        </p:txBody>
      </p:sp>
      <p:sp>
        <p:nvSpPr>
          <p:cNvPr id="13" name="文字方塊 12"/>
          <p:cNvSpPr txBox="1"/>
          <p:nvPr/>
        </p:nvSpPr>
        <p:spPr>
          <a:xfrm>
            <a:off x="5004048" y="6567155"/>
            <a:ext cx="1512168" cy="246221"/>
          </a:xfrm>
          <a:prstGeom prst="rect">
            <a:avLst/>
          </a:prstGeom>
          <a:noFill/>
        </p:spPr>
        <p:txBody>
          <a:bodyPr wrap="square" rtlCol="0">
            <a:spAutoFit/>
          </a:bodyPr>
          <a:lstStyle/>
          <a:p>
            <a:pPr algn="ctr"/>
            <a:r>
              <a:rPr lang="en-US" altLang="zh-TW" sz="1000" dirty="0" smtClean="0">
                <a:latin typeface="微軟正黑體" pitchFamily="34" charset="-120"/>
                <a:ea typeface="微軟正黑體" pitchFamily="34" charset="-120"/>
              </a:rPr>
              <a:t>【</a:t>
            </a:r>
            <a:r>
              <a:rPr lang="zh-TW" altLang="en-US" sz="1000" dirty="0" smtClean="0">
                <a:latin typeface="微軟正黑體" pitchFamily="34" charset="-120"/>
                <a:ea typeface="微軟正黑體" pitchFamily="34" charset="-120"/>
                <a:hlinkClick r:id="rId4"/>
              </a:rPr>
              <a:t>圖片來源</a:t>
            </a:r>
            <a:r>
              <a:rPr lang="en-US" altLang="zh-TW" sz="1000" dirty="0" smtClean="0">
                <a:latin typeface="微軟正黑體" pitchFamily="34" charset="-120"/>
                <a:ea typeface="微軟正黑體" pitchFamily="34" charset="-120"/>
              </a:rPr>
              <a:t>】</a:t>
            </a:r>
            <a:endParaRPr lang="zh-TW" altLang="en-US" sz="1000" dirty="0">
              <a:latin typeface="微軟正黑體" pitchFamily="34" charset="-120"/>
              <a:ea typeface="微軟正黑體" pitchFamily="34" charset="-120"/>
            </a:endParaRPr>
          </a:p>
        </p:txBody>
      </p:sp>
    </p:spTree>
    <p:extLst>
      <p:ext uri="{BB962C8B-B14F-4D97-AF65-F5344CB8AC3E}">
        <p14:creationId xmlns:p14="http://schemas.microsoft.com/office/powerpoint/2010/main" val="3753824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17" name="內容版面配置區 16"/>
          <p:cNvSpPr>
            <a:spLocks noGrp="1"/>
          </p:cNvSpPr>
          <p:nvPr>
            <p:ph idx="1"/>
          </p:nvPr>
        </p:nvSpPr>
        <p:spPr>
          <a:xfrm>
            <a:off x="228600" y="1648544"/>
            <a:ext cx="8686800" cy="4876800"/>
          </a:xfrm>
        </p:spPr>
        <p:txBody>
          <a:bodyPr/>
          <a:lstStyle/>
          <a:p>
            <a:pPr lvl="2"/>
            <a:r>
              <a:rPr lang="zh-TW" altLang="en-US" dirty="0" smtClean="0"/>
              <a:t>光碟片的種類：</a:t>
            </a:r>
          </a:p>
          <a:p>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2190961044"/>
              </p:ext>
            </p:extLst>
          </p:nvPr>
        </p:nvGraphicFramePr>
        <p:xfrm>
          <a:off x="285720" y="2349976"/>
          <a:ext cx="8710569" cy="3383280"/>
        </p:xfrm>
        <a:graphic>
          <a:graphicData uri="http://schemas.openxmlformats.org/drawingml/2006/table">
            <a:tbl>
              <a:tblPr firstRow="1" bandRow="1">
                <a:tableStyleId>{69012ECD-51FC-41F1-AA8D-1B2483CD663E}</a:tableStyleId>
              </a:tblPr>
              <a:tblGrid>
                <a:gridCol w="1625669">
                  <a:extLst>
                    <a:ext uri="{9D8B030D-6E8A-4147-A177-3AD203B41FA5}">
                      <a16:colId xmlns:a16="http://schemas.microsoft.com/office/drawing/2014/main" val="20000"/>
                    </a:ext>
                  </a:extLst>
                </a:gridCol>
                <a:gridCol w="2072021">
                  <a:extLst>
                    <a:ext uri="{9D8B030D-6E8A-4147-A177-3AD203B41FA5}">
                      <a16:colId xmlns:a16="http://schemas.microsoft.com/office/drawing/2014/main" val="20001"/>
                    </a:ext>
                  </a:extLst>
                </a:gridCol>
                <a:gridCol w="1876743">
                  <a:extLst>
                    <a:ext uri="{9D8B030D-6E8A-4147-A177-3AD203B41FA5}">
                      <a16:colId xmlns:a16="http://schemas.microsoft.com/office/drawing/2014/main" val="20002"/>
                    </a:ext>
                  </a:extLst>
                </a:gridCol>
                <a:gridCol w="1433830">
                  <a:extLst>
                    <a:ext uri="{9D8B030D-6E8A-4147-A177-3AD203B41FA5}">
                      <a16:colId xmlns:a16="http://schemas.microsoft.com/office/drawing/2014/main" val="20003"/>
                    </a:ext>
                  </a:extLst>
                </a:gridCol>
                <a:gridCol w="1702306">
                  <a:extLst>
                    <a:ext uri="{9D8B030D-6E8A-4147-A177-3AD203B41FA5}">
                      <a16:colId xmlns:a16="http://schemas.microsoft.com/office/drawing/2014/main" val="20004"/>
                    </a:ext>
                  </a:extLst>
                </a:gridCol>
              </a:tblGrid>
              <a:tr h="1440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itchFamily="34" charset="-120"/>
                          <a:ea typeface="微軟正黑體" pitchFamily="34" charset="-120"/>
                        </a:rPr>
                        <a:t>圖示</a:t>
                      </a:r>
                      <a:endParaRPr lang="zh-TW" altLang="en-US" sz="18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itchFamily="34" charset="-120"/>
                          <a:ea typeface="微軟正黑體" pitchFamily="34" charset="-120"/>
                        </a:rPr>
                        <a:t>名　稱</a:t>
                      </a:r>
                      <a:endParaRPr lang="zh-TW" altLang="en-US" sz="18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itchFamily="34" charset="-120"/>
                          <a:ea typeface="微軟正黑體" pitchFamily="34" charset="-120"/>
                        </a:rPr>
                        <a:t>常見的容量</a:t>
                      </a:r>
                      <a:endParaRPr lang="zh-TW" altLang="en-US" sz="18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itchFamily="34" charset="-120"/>
                          <a:ea typeface="微軟正黑體" pitchFamily="34" charset="-120"/>
                        </a:rPr>
                        <a:t>基準速度</a:t>
                      </a:r>
                      <a:endParaRPr lang="en-US" altLang="zh-TW" sz="1800" dirty="0" smtClean="0">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smtClean="0">
                          <a:latin typeface="微軟正黑體" pitchFamily="34" charset="-120"/>
                          <a:ea typeface="微軟正黑體" pitchFamily="34" charset="-120"/>
                        </a:rPr>
                        <a:t>(1X)</a:t>
                      </a:r>
                      <a:endParaRPr lang="zh-TW" altLang="en-US" sz="18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itchFamily="34" charset="-120"/>
                          <a:ea typeface="微軟正黑體" pitchFamily="34" charset="-120"/>
                        </a:rPr>
                        <a:t>最高讀取速度</a:t>
                      </a:r>
                      <a:endParaRPr lang="zh-TW" altLang="en-US" sz="18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l"/>
                      <a:endParaRPr lang="en-US" altLang="zh-TW" sz="1800" dirty="0" smtClean="0">
                        <a:latin typeface="微軟正黑體" pitchFamily="34" charset="-120"/>
                        <a:ea typeface="微軟正黑體" pitchFamily="34" charset="-120"/>
                      </a:endParaRPr>
                    </a:p>
                    <a:p>
                      <a:pPr algn="l"/>
                      <a:endParaRPr lang="en-US" altLang="zh-TW" sz="1800" dirty="0" smtClean="0">
                        <a:latin typeface="微軟正黑體" pitchFamily="34" charset="-120"/>
                        <a:ea typeface="微軟正黑體" pitchFamily="34" charset="-120"/>
                      </a:endParaRPr>
                    </a:p>
                    <a:p>
                      <a:pPr algn="l"/>
                      <a:endParaRPr lang="zh-TW" altLang="en-US" sz="1800" b="1" dirty="0" smtClean="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b="1" dirty="0" smtClean="0">
                          <a:latin typeface="微軟正黑體" pitchFamily="34" charset="-120"/>
                          <a:ea typeface="微軟正黑體" pitchFamily="34" charset="-120"/>
                        </a:rPr>
                        <a:t>光碟</a:t>
                      </a:r>
                      <a:endParaRPr lang="en-US" altLang="zh-TW" sz="2000" b="1" dirty="0" smtClean="0">
                        <a:latin typeface="微軟正黑體" pitchFamily="34" charset="-120"/>
                        <a:ea typeface="微軟正黑體" pitchFamily="34" charset="-120"/>
                      </a:endParaRPr>
                    </a:p>
                    <a:p>
                      <a:pPr algn="ctr"/>
                      <a:r>
                        <a:rPr lang="en-US" altLang="zh-TW" sz="2000" b="1" dirty="0" smtClean="0">
                          <a:latin typeface="微軟正黑體" pitchFamily="34" charset="-120"/>
                          <a:ea typeface="微軟正黑體" pitchFamily="34" charset="-120"/>
                        </a:rPr>
                        <a:t>CD</a:t>
                      </a:r>
                      <a:endParaRPr lang="zh-TW" altLang="en-US" sz="2000" b="1" dirty="0" smtClean="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altLang="zh-TW" sz="2000" dirty="0" smtClean="0">
                          <a:latin typeface="微軟正黑體" pitchFamily="34" charset="-120"/>
                          <a:ea typeface="微軟正黑體" pitchFamily="34" charset="-120"/>
                        </a:rPr>
                        <a:t>650~800 MB</a:t>
                      </a:r>
                      <a:endParaRPr lang="zh-TW" altLang="en-US" sz="2000" b="1" dirty="0" smtClean="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altLang="zh-TW" sz="2000" dirty="0" smtClean="0">
                          <a:latin typeface="微軟正黑體" pitchFamily="34" charset="-120"/>
                          <a:ea typeface="微軟正黑體" pitchFamily="34" charset="-120"/>
                        </a:rPr>
                        <a:t>150 KB/s</a:t>
                      </a:r>
                      <a:endParaRPr lang="zh-TW" altLang="en-US" sz="2000" b="1" dirty="0" smtClean="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latin typeface="微軟正黑體" pitchFamily="34" charset="-120"/>
                          <a:ea typeface="微軟正黑體" pitchFamily="34" charset="-120"/>
                        </a:rPr>
                        <a:t>52X</a:t>
                      </a:r>
                      <a:endParaRPr lang="zh-TW" altLang="en-US" sz="2000" b="1" dirty="0" smtClean="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l"/>
                      <a:endParaRPr lang="en-US" altLang="zh-TW" sz="1800" dirty="0" smtClean="0">
                        <a:latin typeface="微軟正黑體" pitchFamily="34" charset="-120"/>
                        <a:ea typeface="微軟正黑體" pitchFamily="34" charset="-120"/>
                      </a:endParaRPr>
                    </a:p>
                    <a:p>
                      <a:pPr algn="l"/>
                      <a:endParaRPr lang="en-US" altLang="zh-TW" sz="1800" dirty="0" smtClean="0">
                        <a:latin typeface="微軟正黑體" pitchFamily="34" charset="-120"/>
                        <a:ea typeface="微軟正黑體" pitchFamily="34" charset="-120"/>
                      </a:endParaRPr>
                    </a:p>
                    <a:p>
                      <a:pPr algn="l"/>
                      <a:endParaRPr lang="zh-TW" altLang="en-US" sz="18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b="1" dirty="0" smtClean="0">
                          <a:latin typeface="微軟正黑體" pitchFamily="34" charset="-120"/>
                          <a:ea typeface="微軟正黑體" pitchFamily="34" charset="-120"/>
                        </a:rPr>
                        <a:t>數位多功能光碟</a:t>
                      </a:r>
                      <a:endParaRPr lang="en-US" altLang="zh-TW" sz="2000" b="1" dirty="0" smtClean="0">
                        <a:latin typeface="微軟正黑體" pitchFamily="34" charset="-120"/>
                        <a:ea typeface="微軟正黑體" pitchFamily="34" charset="-120"/>
                      </a:endParaRPr>
                    </a:p>
                    <a:p>
                      <a:pPr algn="ctr"/>
                      <a:r>
                        <a:rPr lang="en-US" altLang="zh-TW" sz="2000" b="1" dirty="0" smtClean="0">
                          <a:latin typeface="微軟正黑體" pitchFamily="34" charset="-120"/>
                          <a:ea typeface="微軟正黑體" pitchFamily="34" charset="-120"/>
                        </a:rPr>
                        <a:t>DVD</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altLang="zh-TW" sz="2000" dirty="0" smtClean="0">
                          <a:latin typeface="微軟正黑體" pitchFamily="34" charset="-120"/>
                          <a:ea typeface="微軟正黑體" pitchFamily="34" charset="-120"/>
                        </a:rPr>
                        <a:t>4.7/8.5 GB</a:t>
                      </a:r>
                    </a:p>
                    <a:p>
                      <a:pPr algn="ctr"/>
                      <a:r>
                        <a:rPr lang="zh-TW" altLang="en-US" sz="2000" dirty="0" smtClean="0">
                          <a:latin typeface="微軟正黑體" pitchFamily="34" charset="-120"/>
                          <a:ea typeface="微軟正黑體" pitchFamily="34" charset="-120"/>
                        </a:rPr>
                        <a:t>（單層</a:t>
                      </a:r>
                      <a:r>
                        <a:rPr lang="en-US"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雙層）</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altLang="zh-TW" sz="2000" dirty="0" smtClean="0">
                          <a:latin typeface="微軟正黑體" pitchFamily="34" charset="-120"/>
                          <a:ea typeface="微軟正黑體" pitchFamily="34" charset="-120"/>
                        </a:rPr>
                        <a:t>1.32 MB/s</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latin typeface="微軟正黑體" pitchFamily="34" charset="-120"/>
                          <a:ea typeface="微軟正黑體" pitchFamily="34" charset="-120"/>
                        </a:rPr>
                        <a:t>24X</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l"/>
                      <a:endParaRPr lang="en-US" altLang="zh-TW" sz="1800" dirty="0" smtClean="0">
                        <a:latin typeface="微軟正黑體" pitchFamily="34" charset="-120"/>
                        <a:ea typeface="微軟正黑體" pitchFamily="34" charset="-120"/>
                      </a:endParaRPr>
                    </a:p>
                    <a:p>
                      <a:pPr algn="l"/>
                      <a:endParaRPr lang="en-US" altLang="zh-TW" sz="1800" dirty="0" smtClean="0">
                        <a:latin typeface="微軟正黑體" pitchFamily="34" charset="-120"/>
                        <a:ea typeface="微軟正黑體" pitchFamily="34" charset="-120"/>
                      </a:endParaRPr>
                    </a:p>
                    <a:p>
                      <a:pPr algn="l"/>
                      <a:endParaRPr lang="zh-TW" altLang="en-US" sz="18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b="1" dirty="0" smtClean="0">
                          <a:latin typeface="微軟正黑體" pitchFamily="34" charset="-120"/>
                          <a:ea typeface="微軟正黑體" pitchFamily="34" charset="-120"/>
                        </a:rPr>
                        <a:t>藍光光碟</a:t>
                      </a:r>
                      <a:endParaRPr lang="en-US" altLang="zh-TW" sz="2000" b="1" dirty="0" smtClean="0">
                        <a:latin typeface="微軟正黑體" pitchFamily="34" charset="-120"/>
                        <a:ea typeface="微軟正黑體" pitchFamily="34" charset="-120"/>
                      </a:endParaRPr>
                    </a:p>
                    <a:p>
                      <a:pPr algn="ctr"/>
                      <a:r>
                        <a:rPr lang="en-US" altLang="zh-TW" sz="2000" b="1" dirty="0" smtClean="0">
                          <a:latin typeface="微軟正黑體" pitchFamily="34" charset="-120"/>
                          <a:ea typeface="微軟正黑體" pitchFamily="34" charset="-120"/>
                        </a:rPr>
                        <a:t>BD</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sz="2000" dirty="0" smtClean="0">
                          <a:latin typeface="微軟正黑體" pitchFamily="34" charset="-120"/>
                          <a:ea typeface="微軟正黑體" pitchFamily="34" charset="-120"/>
                        </a:rPr>
                        <a:t>25/50 GB</a:t>
                      </a:r>
                    </a:p>
                    <a:p>
                      <a:pPr algn="ctr"/>
                      <a:r>
                        <a:rPr lang="zh-TW" altLang="en-US" sz="2000" dirty="0" smtClean="0">
                          <a:latin typeface="微軟正黑體" pitchFamily="34" charset="-120"/>
                          <a:ea typeface="微軟正黑體" pitchFamily="34" charset="-120"/>
                        </a:rPr>
                        <a:t>（單層</a:t>
                      </a:r>
                      <a:r>
                        <a:rPr lang="en-US"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雙層）</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sz="2000" dirty="0" smtClean="0">
                          <a:latin typeface="微軟正黑體" pitchFamily="34" charset="-120"/>
                          <a:ea typeface="微軟正黑體" pitchFamily="34" charset="-120"/>
                        </a:rPr>
                        <a:t>4.5 MB/s</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sz="2000" dirty="0" smtClean="0">
                          <a:latin typeface="微軟正黑體" pitchFamily="34" charset="-120"/>
                          <a:ea typeface="微軟正黑體" pitchFamily="34" charset="-120"/>
                        </a:rPr>
                        <a:t>16X</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20" name="群組 19"/>
          <p:cNvGrpSpPr/>
          <p:nvPr/>
        </p:nvGrpSpPr>
        <p:grpSpPr>
          <a:xfrm>
            <a:off x="428596" y="3171722"/>
            <a:ext cx="1246725" cy="2508138"/>
            <a:chOff x="500034" y="2857496"/>
            <a:chExt cx="1246725" cy="2508138"/>
          </a:xfrm>
        </p:grpSpPr>
        <p:pic>
          <p:nvPicPr>
            <p:cNvPr id="4099" name="Picture 3"/>
            <p:cNvPicPr>
              <a:picLocks noChangeAspect="1" noChangeArrowheads="1"/>
            </p:cNvPicPr>
            <p:nvPr/>
          </p:nvPicPr>
          <p:blipFill>
            <a:blip r:embed="rId3" cstate="email">
              <a:clrChange>
                <a:clrFrom>
                  <a:srgbClr val="DFEFD4"/>
                </a:clrFrom>
                <a:clrTo>
                  <a:srgbClr val="DFEFD4">
                    <a:alpha val="0"/>
                  </a:srgbClr>
                </a:clrTo>
              </a:clrChange>
              <a:extLst>
                <a:ext uri="{28A0092B-C50C-407E-A947-70E740481C1C}">
                  <a14:useLocalDpi xmlns:a14="http://schemas.microsoft.com/office/drawing/2010/main"/>
                </a:ext>
              </a:extLst>
            </a:blip>
            <a:srcRect/>
            <a:stretch>
              <a:fillRect/>
            </a:stretch>
          </p:blipFill>
          <p:spPr bwMode="auto">
            <a:xfrm>
              <a:off x="642910" y="2857496"/>
              <a:ext cx="1003461" cy="66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email">
              <a:clrChange>
                <a:clrFrom>
                  <a:srgbClr val="DFEFD4"/>
                </a:clrFrom>
                <a:clrTo>
                  <a:srgbClr val="DFEFD4">
                    <a:alpha val="0"/>
                  </a:srgbClr>
                </a:clrTo>
              </a:clrChange>
              <a:extLst>
                <a:ext uri="{28A0092B-C50C-407E-A947-70E740481C1C}">
                  <a14:useLocalDpi xmlns:a14="http://schemas.microsoft.com/office/drawing/2010/main"/>
                </a:ext>
              </a:extLst>
            </a:blip>
            <a:srcRect/>
            <a:stretch>
              <a:fillRect/>
            </a:stretch>
          </p:blipFill>
          <p:spPr bwMode="auto">
            <a:xfrm>
              <a:off x="571472" y="3714752"/>
              <a:ext cx="1140297" cy="77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034" y="4643446"/>
              <a:ext cx="1246725" cy="72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文字方塊 17"/>
          <p:cNvSpPr txBox="1"/>
          <p:nvPr/>
        </p:nvSpPr>
        <p:spPr>
          <a:xfrm>
            <a:off x="5376198" y="895633"/>
            <a:ext cx="233910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常見的儲存設備</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
        <p:nvSpPr>
          <p:cNvPr id="19" name="文字方塊 18"/>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60</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840193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smtClean="0"/>
              <a:t>課外補充</a:t>
            </a:r>
            <a:endParaRPr lang="zh-TW" altLang="en-US" dirty="0"/>
          </a:p>
        </p:txBody>
      </p:sp>
      <p:sp>
        <p:nvSpPr>
          <p:cNvPr id="2" name="內容版面配置區 1"/>
          <p:cNvSpPr>
            <a:spLocks noGrp="1"/>
          </p:cNvSpPr>
          <p:nvPr>
            <p:ph idx="1"/>
          </p:nvPr>
        </p:nvSpPr>
        <p:spPr>
          <a:prstGeom prst="rect">
            <a:avLst/>
          </a:prstGeom>
        </p:spPr>
        <p:txBody>
          <a:bodyPr>
            <a:normAutofit/>
          </a:bodyPr>
          <a:lstStyle/>
          <a:p>
            <a:pPr>
              <a:spcBef>
                <a:spcPts val="1200"/>
              </a:spcBef>
            </a:pPr>
            <a:r>
              <a:rPr lang="zh-TW" altLang="en-US" b="1" dirty="0" smtClean="0">
                <a:solidFill>
                  <a:srgbClr val="0070C0"/>
                </a:solidFill>
              </a:rPr>
              <a:t>電腦選購指南</a:t>
            </a:r>
            <a:endParaRPr lang="en-US" altLang="zh-TW" b="1" dirty="0">
              <a:solidFill>
                <a:srgbClr val="0070C0"/>
              </a:solidFill>
            </a:endParaRPr>
          </a:p>
          <a:p>
            <a:pPr lvl="1">
              <a:spcBef>
                <a:spcPts val="1200"/>
              </a:spcBef>
            </a:pPr>
            <a:r>
              <a:rPr lang="zh-TW" altLang="en-US" dirty="0" smtClean="0"/>
              <a:t>根據主要的使用目的與預算規劃來挑選最符合需求的配備類型：</a:t>
            </a:r>
            <a:endParaRPr lang="zh-TW" altLang="en-US" dirty="0"/>
          </a:p>
        </p:txBody>
      </p:sp>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40</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graphicFrame>
        <p:nvGraphicFramePr>
          <p:cNvPr id="8" name="表格 7"/>
          <p:cNvGraphicFramePr>
            <a:graphicFrameLocks noGrp="1"/>
          </p:cNvGraphicFramePr>
          <p:nvPr/>
        </p:nvGraphicFramePr>
        <p:xfrm>
          <a:off x="683567" y="2996952"/>
          <a:ext cx="8136905" cy="3662680"/>
        </p:xfrm>
        <a:graphic>
          <a:graphicData uri="http://schemas.openxmlformats.org/drawingml/2006/table">
            <a:tbl>
              <a:tblPr firstRow="1" bandRow="1">
                <a:tableStyleId>{69012ECD-51FC-41F1-AA8D-1B2483CD663E}</a:tableStyleId>
              </a:tblPr>
              <a:tblGrid>
                <a:gridCol w="72008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2880320">
                  <a:extLst>
                    <a:ext uri="{9D8B030D-6E8A-4147-A177-3AD203B41FA5}">
                      <a16:colId xmlns:a16="http://schemas.microsoft.com/office/drawing/2014/main" val="20003"/>
                    </a:ext>
                  </a:extLst>
                </a:gridCol>
                <a:gridCol w="864097">
                  <a:extLst>
                    <a:ext uri="{9D8B030D-6E8A-4147-A177-3AD203B41FA5}">
                      <a16:colId xmlns:a16="http://schemas.microsoft.com/office/drawing/2014/main" val="20004"/>
                    </a:ext>
                  </a:extLst>
                </a:gridCol>
              </a:tblGrid>
              <a:tr h="370840">
                <a:tc>
                  <a:txBody>
                    <a:bodyPr/>
                    <a:lstStyle/>
                    <a:p>
                      <a:pPr algn="ctr"/>
                      <a:r>
                        <a:rPr lang="zh-TW" altLang="en-US" dirty="0" smtClean="0">
                          <a:latin typeface="微軟正黑體" pitchFamily="34" charset="-120"/>
                          <a:ea typeface="微軟正黑體" pitchFamily="34" charset="-120"/>
                        </a:rPr>
                        <a:t>類型</a:t>
                      </a:r>
                      <a:endParaRPr lang="zh-TW" altLang="en-US"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dirty="0" smtClean="0">
                          <a:latin typeface="微軟正黑體" pitchFamily="34" charset="-120"/>
                          <a:ea typeface="微軟正黑體" pitchFamily="34" charset="-120"/>
                        </a:rPr>
                        <a:t>主要使用目的</a:t>
                      </a:r>
                      <a:endParaRPr lang="zh-TW" altLang="en-US"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dirty="0" smtClean="0">
                          <a:latin typeface="微軟正黑體" pitchFamily="34" charset="-120"/>
                          <a:ea typeface="微軟正黑體" pitchFamily="34" charset="-120"/>
                        </a:rPr>
                        <a:t>配備特色</a:t>
                      </a:r>
                      <a:endParaRPr lang="zh-TW" altLang="en-US"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dirty="0" smtClean="0">
                          <a:latin typeface="微軟正黑體" pitchFamily="34" charset="-120"/>
                          <a:ea typeface="微軟正黑體" pitchFamily="34" charset="-120"/>
                        </a:rPr>
                        <a:t>參考規格</a:t>
                      </a:r>
                      <a:endParaRPr lang="zh-TW" altLang="en-US"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dirty="0" smtClean="0">
                          <a:latin typeface="微軟正黑體" pitchFamily="34" charset="-120"/>
                          <a:ea typeface="微軟正黑體" pitchFamily="34" charset="-120"/>
                        </a:rPr>
                        <a:t>預算</a:t>
                      </a:r>
                      <a:endParaRPr lang="zh-TW" altLang="en-US"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zh-TW" altLang="en-US" dirty="0" smtClean="0">
                          <a:latin typeface="微軟正黑體" pitchFamily="34" charset="-120"/>
                          <a:ea typeface="微軟正黑體" pitchFamily="34" charset="-120"/>
                        </a:rPr>
                        <a:t>文書處理</a:t>
                      </a:r>
                      <a:endParaRPr lang="zh-TW" altLang="en-US"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l"/>
                      <a:r>
                        <a:rPr lang="zh-TW" altLang="en-US" dirty="0" smtClean="0">
                          <a:latin typeface="微軟正黑體" pitchFamily="34" charset="-120"/>
                          <a:ea typeface="微軟正黑體" pitchFamily="34" charset="-120"/>
                        </a:rPr>
                        <a:t>上網查詢資料、線上聊天、</a:t>
                      </a:r>
                      <a:r>
                        <a:rPr lang="en-US" altLang="zh-TW" dirty="0" smtClean="0">
                          <a:latin typeface="微軟正黑體" pitchFamily="34" charset="-120"/>
                          <a:ea typeface="微軟正黑體" pitchFamily="34" charset="-120"/>
                        </a:rPr>
                        <a:t/>
                      </a:r>
                      <a:br>
                        <a:rPr lang="en-US" altLang="zh-TW"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撰寫報告</a:t>
                      </a:r>
                      <a:endParaRPr lang="zh-TW" altLang="en-US"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indent="0"/>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CPU</a:t>
                      </a:r>
                      <a:r>
                        <a:rPr lang="zh-TW" altLang="en-US" dirty="0" smtClean="0">
                          <a:latin typeface="微軟正黑體" pitchFamily="34" charset="-120"/>
                          <a:ea typeface="微軟正黑體" pitchFamily="34" charset="-120"/>
                        </a:rPr>
                        <a:t>較慢</a:t>
                      </a:r>
                    </a:p>
                    <a:p>
                      <a:pPr marL="0" indent="0"/>
                      <a:r>
                        <a:rPr lang="zh-TW" altLang="en-US" dirty="0" smtClean="0">
                          <a:latin typeface="微軟正黑體" pitchFamily="34" charset="-120"/>
                          <a:ea typeface="微軟正黑體" pitchFamily="34" charset="-120"/>
                        </a:rPr>
                        <a:t>．記憶體較小</a:t>
                      </a:r>
                    </a:p>
                    <a:p>
                      <a:pPr indent="0"/>
                      <a:r>
                        <a:rPr lang="zh-TW" altLang="en-US" dirty="0" smtClean="0">
                          <a:latin typeface="微軟正黑體" pitchFamily="34" charset="-120"/>
                          <a:ea typeface="微軟正黑體" pitchFamily="34" charset="-120"/>
                        </a:rPr>
                        <a:t>．內建顯示與</a:t>
                      </a:r>
                      <a:r>
                        <a:rPr lang="en-US" altLang="zh-TW" dirty="0" smtClean="0">
                          <a:latin typeface="微軟正黑體" pitchFamily="34" charset="-120"/>
                          <a:ea typeface="微軟正黑體" pitchFamily="34" charset="-120"/>
                        </a:rPr>
                        <a:t/>
                      </a:r>
                      <a:br>
                        <a:rPr lang="en-US" altLang="zh-TW"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　音效卡</a:t>
                      </a:r>
                      <a:endParaRPr lang="zh-TW" altLang="en-US"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indent="0"/>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CPU </a:t>
                      </a:r>
                      <a:r>
                        <a:rPr lang="zh-TW" altLang="en-US" dirty="0" smtClean="0">
                          <a:latin typeface="微軟正黑體" pitchFamily="34" charset="-120"/>
                          <a:ea typeface="微軟正黑體" pitchFamily="34" charset="-120"/>
                        </a:rPr>
                        <a:t>雙核心、</a:t>
                      </a:r>
                      <a:r>
                        <a:rPr lang="en-US" altLang="zh-TW" dirty="0" smtClean="0">
                          <a:latin typeface="微軟正黑體" pitchFamily="34" charset="-120"/>
                          <a:ea typeface="微軟正黑體" pitchFamily="34" charset="-120"/>
                        </a:rPr>
                        <a:t>2.7GHz</a:t>
                      </a:r>
                    </a:p>
                    <a:p>
                      <a:pPr marL="0" indent="0"/>
                      <a:r>
                        <a:rPr lang="zh-TW" altLang="en-US" dirty="0" smtClean="0">
                          <a:latin typeface="微軟正黑體" pitchFamily="34" charset="-120"/>
                          <a:ea typeface="微軟正黑體" pitchFamily="34" charset="-120"/>
                        </a:rPr>
                        <a:t>．記憶體</a:t>
                      </a:r>
                      <a:r>
                        <a:rPr lang="en-US" altLang="zh-TW" dirty="0" smtClean="0">
                          <a:latin typeface="微軟正黑體" pitchFamily="34" charset="-120"/>
                          <a:ea typeface="微軟正黑體" pitchFamily="34" charset="-120"/>
                        </a:rPr>
                        <a:t>4GB</a:t>
                      </a:r>
                    </a:p>
                    <a:p>
                      <a:pPr indent="0"/>
                      <a:r>
                        <a:rPr lang="zh-TW" altLang="en-US" dirty="0" smtClean="0">
                          <a:latin typeface="微軟正黑體" pitchFamily="34" charset="-120"/>
                          <a:ea typeface="微軟正黑體" pitchFamily="34" charset="-120"/>
                        </a:rPr>
                        <a:t>．內建顯示卡</a:t>
                      </a:r>
                      <a:endParaRPr lang="zh-TW" altLang="en-US"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US" altLang="zh-TW" dirty="0" smtClean="0">
                        <a:latin typeface="微軟正黑體" pitchFamily="34" charset="-120"/>
                        <a:ea typeface="微軟正黑體" pitchFamily="34" charset="-120"/>
                      </a:endParaRPr>
                    </a:p>
                    <a:p>
                      <a:pPr algn="ctr"/>
                      <a:r>
                        <a:rPr lang="zh-TW" altLang="en-US" dirty="0" smtClean="0">
                          <a:latin typeface="微軟正黑體" pitchFamily="34" charset="-120"/>
                          <a:ea typeface="微軟正黑體" pitchFamily="34" charset="-120"/>
                        </a:rPr>
                        <a:t>便宜</a:t>
                      </a:r>
                      <a:endParaRPr lang="zh-TW" altLang="en-US"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zh-TW" altLang="en-US" dirty="0" smtClean="0">
                          <a:latin typeface="微軟正黑體" pitchFamily="34" charset="-120"/>
                          <a:ea typeface="微軟正黑體" pitchFamily="34" charset="-120"/>
                        </a:rPr>
                        <a:t>美工製圖</a:t>
                      </a:r>
                      <a:endParaRPr lang="zh-TW" altLang="en-US"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l"/>
                      <a:r>
                        <a:rPr lang="zh-TW" altLang="en-US" dirty="0" smtClean="0">
                          <a:latin typeface="微軟正黑體" pitchFamily="34" charset="-120"/>
                          <a:ea typeface="微軟正黑體" pitchFamily="34" charset="-120"/>
                        </a:rPr>
                        <a:t>大</a:t>
                      </a:r>
                      <a:r>
                        <a:rPr lang="zh-TW" altLang="pt-BR" dirty="0" smtClean="0">
                          <a:latin typeface="微軟正黑體" pitchFamily="34" charset="-120"/>
                          <a:ea typeface="微軟正黑體" pitchFamily="34" charset="-120"/>
                        </a:rPr>
                        <a:t>尺寸影像</a:t>
                      </a:r>
                      <a:r>
                        <a:rPr lang="zh-TW" altLang="en-US" dirty="0" smtClean="0">
                          <a:latin typeface="微軟正黑體" pitchFamily="34" charset="-120"/>
                          <a:ea typeface="微軟正黑體" pitchFamily="34" charset="-120"/>
                        </a:rPr>
                        <a:t>處理、電腦繪圖、</a:t>
                      </a:r>
                      <a:r>
                        <a:rPr lang="en-US" altLang="zh-TW" dirty="0" smtClean="0">
                          <a:latin typeface="微軟正黑體" pitchFamily="34" charset="-120"/>
                          <a:ea typeface="微軟正黑體" pitchFamily="34" charset="-120"/>
                        </a:rPr>
                        <a:t/>
                      </a:r>
                      <a:br>
                        <a:rPr lang="en-US" altLang="zh-TW"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平面製圖</a:t>
                      </a:r>
                      <a:endParaRPr lang="zh-TW" altLang="en-US"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indent="0"/>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CPU</a:t>
                      </a:r>
                      <a:r>
                        <a:rPr lang="zh-TW" altLang="en-US" dirty="0" smtClean="0">
                          <a:latin typeface="微軟正黑體" pitchFamily="34" charset="-120"/>
                          <a:ea typeface="微軟正黑體" pitchFamily="34" charset="-120"/>
                        </a:rPr>
                        <a:t>較快</a:t>
                      </a:r>
                    </a:p>
                    <a:p>
                      <a:pPr indent="0"/>
                      <a:r>
                        <a:rPr lang="zh-TW" altLang="en-US" dirty="0" smtClean="0">
                          <a:latin typeface="微軟正黑體" pitchFamily="34" charset="-120"/>
                          <a:ea typeface="微軟正黑體" pitchFamily="34" charset="-120"/>
                        </a:rPr>
                        <a:t>．記憶體較大</a:t>
                      </a:r>
                    </a:p>
                    <a:p>
                      <a:pPr indent="0"/>
                      <a:r>
                        <a:rPr lang="zh-TW" altLang="en-US" dirty="0" smtClean="0">
                          <a:latin typeface="微軟正黑體" pitchFamily="34" charset="-120"/>
                          <a:ea typeface="微軟正黑體" pitchFamily="34" charset="-120"/>
                        </a:rPr>
                        <a:t>．獨立中階顯卡</a:t>
                      </a:r>
                      <a:endParaRPr lang="zh-TW" altLang="en-US"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indent="0"/>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CPU </a:t>
                      </a:r>
                      <a:r>
                        <a:rPr lang="zh-TW" altLang="en-US" dirty="0" smtClean="0">
                          <a:latin typeface="微軟正黑體" pitchFamily="34" charset="-120"/>
                          <a:ea typeface="微軟正黑體" pitchFamily="34" charset="-120"/>
                        </a:rPr>
                        <a:t>四核心、</a:t>
                      </a:r>
                      <a:r>
                        <a:rPr lang="en-US" altLang="zh-TW" dirty="0" smtClean="0">
                          <a:latin typeface="微軟正黑體" pitchFamily="34" charset="-120"/>
                          <a:ea typeface="微軟正黑體" pitchFamily="34" charset="-120"/>
                        </a:rPr>
                        <a:t>3.2GHz</a:t>
                      </a:r>
                    </a:p>
                    <a:p>
                      <a:pPr indent="0"/>
                      <a:r>
                        <a:rPr lang="zh-TW" altLang="en-US" dirty="0" smtClean="0">
                          <a:latin typeface="微軟正黑體" pitchFamily="34" charset="-120"/>
                          <a:ea typeface="微軟正黑體" pitchFamily="34" charset="-120"/>
                        </a:rPr>
                        <a:t>．記憶體</a:t>
                      </a:r>
                      <a:r>
                        <a:rPr lang="en-US" altLang="zh-TW" dirty="0" smtClean="0">
                          <a:latin typeface="微軟正黑體" pitchFamily="34" charset="-120"/>
                          <a:ea typeface="微軟正黑體" pitchFamily="34" charset="-120"/>
                        </a:rPr>
                        <a:t>8GB</a:t>
                      </a:r>
                    </a:p>
                    <a:p>
                      <a:pPr indent="0"/>
                      <a:r>
                        <a:rPr lang="zh-TW" altLang="en-US" dirty="0" smtClean="0">
                          <a:latin typeface="微軟正黑體" pitchFamily="34" charset="-120"/>
                          <a:ea typeface="微軟正黑體" pitchFamily="34" charset="-120"/>
                        </a:rPr>
                        <a:t>．獨立顯示卡</a:t>
                      </a:r>
                      <a:r>
                        <a:rPr lang="en-US" altLang="zh-TW" smtClean="0">
                          <a:latin typeface="微軟正黑體" pitchFamily="34" charset="-120"/>
                          <a:ea typeface="微軟正黑體" pitchFamily="34" charset="-120"/>
                        </a:rPr>
                        <a:t>1GB</a:t>
                      </a:r>
                      <a:endParaRPr lang="zh-TW" altLang="en-US"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zh-TW" altLang="en-US"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altLang="zh-TW" dirty="0" smtClean="0">
                          <a:latin typeface="微軟正黑體" pitchFamily="34" charset="-120"/>
                          <a:ea typeface="微軟正黑體" pitchFamily="34" charset="-120"/>
                        </a:rPr>
                        <a:t>3D</a:t>
                      </a:r>
                      <a:br>
                        <a:rPr lang="en-US" altLang="zh-TW"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遊戲</a:t>
                      </a:r>
                      <a:endParaRPr lang="zh-TW" altLang="en-US"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altLang="zh-TW" dirty="0" smtClean="0">
                          <a:latin typeface="微軟正黑體" pitchFamily="34" charset="-120"/>
                          <a:ea typeface="微軟正黑體" pitchFamily="34" charset="-120"/>
                        </a:rPr>
                        <a:t>3D </a:t>
                      </a:r>
                      <a:r>
                        <a:rPr lang="zh-TW" altLang="en-US" dirty="0" smtClean="0">
                          <a:latin typeface="微軟正黑體" pitchFamily="34" charset="-120"/>
                          <a:ea typeface="微軟正黑體" pitchFamily="34" charset="-120"/>
                        </a:rPr>
                        <a:t>遊戲、</a:t>
                      </a:r>
                      <a:r>
                        <a:rPr lang="en-US" altLang="zh-TW" dirty="0" smtClean="0">
                          <a:latin typeface="微軟正黑體" pitchFamily="34" charset="-120"/>
                          <a:ea typeface="微軟正黑體" pitchFamily="34" charset="-120"/>
                        </a:rPr>
                        <a:t/>
                      </a:r>
                      <a:br>
                        <a:rPr lang="en-US" altLang="zh-TW" dirty="0" smtClean="0">
                          <a:latin typeface="微軟正黑體" pitchFamily="34" charset="-120"/>
                          <a:ea typeface="微軟正黑體" pitchFamily="34" charset="-120"/>
                        </a:rPr>
                      </a:br>
                      <a:r>
                        <a:rPr lang="en-US" altLang="zh-TW" dirty="0" smtClean="0">
                          <a:latin typeface="微軟正黑體" pitchFamily="34" charset="-120"/>
                          <a:ea typeface="微軟正黑體" pitchFamily="34" charset="-120"/>
                        </a:rPr>
                        <a:t>3D </a:t>
                      </a:r>
                      <a:r>
                        <a:rPr lang="zh-TW" altLang="en-US" dirty="0" smtClean="0">
                          <a:latin typeface="微軟正黑體" pitchFamily="34" charset="-120"/>
                          <a:ea typeface="微軟正黑體" pitchFamily="34" charset="-120"/>
                        </a:rPr>
                        <a:t>製圖</a:t>
                      </a:r>
                      <a:endParaRPr lang="zh-TW" altLang="en-US"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0"/>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CPU</a:t>
                      </a:r>
                      <a:r>
                        <a:rPr lang="zh-TW" altLang="en-US" dirty="0" smtClean="0">
                          <a:latin typeface="微軟正黑體" pitchFamily="34" charset="-120"/>
                          <a:ea typeface="微軟正黑體" pitchFamily="34" charset="-120"/>
                        </a:rPr>
                        <a:t>較快</a:t>
                      </a:r>
                    </a:p>
                    <a:p>
                      <a:pPr indent="0"/>
                      <a:r>
                        <a:rPr lang="zh-TW" altLang="en-US" dirty="0" smtClean="0">
                          <a:latin typeface="微軟正黑體" pitchFamily="34" charset="-120"/>
                          <a:ea typeface="微軟正黑體" pitchFamily="34" charset="-120"/>
                        </a:rPr>
                        <a:t>．記憶體較大</a:t>
                      </a:r>
                    </a:p>
                    <a:p>
                      <a:pPr indent="0"/>
                      <a:r>
                        <a:rPr lang="zh-TW" altLang="en-US" dirty="0" smtClean="0">
                          <a:latin typeface="微軟正黑體" pitchFamily="34" charset="-120"/>
                          <a:ea typeface="微軟正黑體" pitchFamily="34" charset="-120"/>
                        </a:rPr>
                        <a:t>．獨立高階顯卡</a:t>
                      </a:r>
                    </a:p>
                    <a:p>
                      <a:pPr indent="0"/>
                      <a:r>
                        <a:rPr lang="zh-TW" altLang="en-US" dirty="0" smtClean="0">
                          <a:latin typeface="微軟正黑體" pitchFamily="34" charset="-120"/>
                          <a:ea typeface="微軟正黑體" pitchFamily="34" charset="-120"/>
                        </a:rPr>
                        <a:t>．硬碟較快</a:t>
                      </a:r>
                      <a:endParaRPr lang="zh-TW" altLang="en-US"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0"/>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CPU </a:t>
                      </a:r>
                      <a:r>
                        <a:rPr lang="zh-TW" altLang="en-US" dirty="0" smtClean="0">
                          <a:latin typeface="微軟正黑體" pitchFamily="34" charset="-120"/>
                          <a:ea typeface="微軟正黑體" pitchFamily="34" charset="-120"/>
                        </a:rPr>
                        <a:t>四核心、</a:t>
                      </a:r>
                      <a:r>
                        <a:rPr lang="en-US" altLang="zh-TW" dirty="0" smtClean="0">
                          <a:latin typeface="微軟正黑體" pitchFamily="34" charset="-120"/>
                          <a:ea typeface="微軟正黑體" pitchFamily="34" charset="-120"/>
                        </a:rPr>
                        <a:t>3.9GHz</a:t>
                      </a:r>
                    </a:p>
                    <a:p>
                      <a:pPr indent="0"/>
                      <a:r>
                        <a:rPr lang="zh-TW" altLang="en-US" dirty="0" smtClean="0">
                          <a:latin typeface="微軟正黑體" pitchFamily="34" charset="-120"/>
                          <a:ea typeface="微軟正黑體" pitchFamily="34" charset="-120"/>
                        </a:rPr>
                        <a:t>．記憶體</a:t>
                      </a:r>
                      <a:r>
                        <a:rPr lang="en-US" altLang="zh-TW" dirty="0" smtClean="0">
                          <a:latin typeface="微軟正黑體" pitchFamily="34" charset="-120"/>
                          <a:ea typeface="微軟正黑體" pitchFamily="34" charset="-120"/>
                        </a:rPr>
                        <a:t>8GB</a:t>
                      </a:r>
                    </a:p>
                    <a:p>
                      <a:pPr indent="0"/>
                      <a:r>
                        <a:rPr lang="zh-TW" altLang="en-US" dirty="0" smtClean="0">
                          <a:latin typeface="微軟正黑體" pitchFamily="34" charset="-120"/>
                          <a:ea typeface="微軟正黑體" pitchFamily="34" charset="-120"/>
                        </a:rPr>
                        <a:t>．獨立顯示卡</a:t>
                      </a:r>
                      <a:r>
                        <a:rPr lang="en-US" altLang="zh-TW" dirty="0" smtClean="0">
                          <a:latin typeface="微軟正黑體" pitchFamily="34" charset="-120"/>
                          <a:ea typeface="微軟正黑體" pitchFamily="34" charset="-120"/>
                        </a:rPr>
                        <a:t>2GB</a:t>
                      </a:r>
                    </a:p>
                    <a:p>
                      <a:pPr indent="0"/>
                      <a:r>
                        <a:rPr lang="zh-TW" altLang="en-US" dirty="0" smtClean="0">
                          <a:latin typeface="微軟正黑體" pitchFamily="34" charset="-120"/>
                          <a:ea typeface="微軟正黑體" pitchFamily="34" charset="-120"/>
                        </a:rPr>
                        <a:t>．固態硬碟</a:t>
                      </a:r>
                      <a:endParaRPr lang="zh-TW" altLang="en-US" dirty="0">
                        <a:latin typeface="微軟正黑體" pitchFamily="34" charset="-120"/>
                        <a:ea typeface="微軟正黑體" pitchFamily="34" charset="-12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dirty="0" smtClean="0">
                          <a:latin typeface="微軟正黑體" pitchFamily="34" charset="-120"/>
                          <a:ea typeface="微軟正黑體" pitchFamily="34" charset="-120"/>
                        </a:rPr>
                        <a:t>昂貴</a:t>
                      </a:r>
                      <a:endParaRPr lang="en-US" altLang="zh-TW" dirty="0" smtClean="0">
                        <a:latin typeface="微軟正黑體" pitchFamily="34" charset="-120"/>
                        <a:ea typeface="微軟正黑體" pitchFamily="34" charset="-120"/>
                      </a:endParaRPr>
                    </a:p>
                    <a:p>
                      <a:pPr algn="ctr"/>
                      <a:endParaRPr lang="zh-TW" altLang="en-US" dirty="0">
                        <a:latin typeface="微軟正黑體" pitchFamily="34" charset="-120"/>
                        <a:ea typeface="微軟正黑體" pitchFamily="34" charset="-120"/>
                      </a:endParaRPr>
                    </a:p>
                  </a:txBody>
                  <a:tcPr anchor="b">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cxnSp>
        <p:nvCxnSpPr>
          <p:cNvPr id="10" name="直線單箭頭接點 9"/>
          <p:cNvCxnSpPr/>
          <p:nvPr/>
        </p:nvCxnSpPr>
        <p:spPr>
          <a:xfrm>
            <a:off x="8388424" y="4005064"/>
            <a:ext cx="0" cy="2016224"/>
          </a:xfrm>
          <a:prstGeom prst="straightConnector1">
            <a:avLst/>
          </a:prstGeom>
          <a:ln w="5715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24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17" name="內容版面配置區 16"/>
          <p:cNvSpPr>
            <a:spLocks noGrp="1"/>
          </p:cNvSpPr>
          <p:nvPr>
            <p:ph idx="1"/>
          </p:nvPr>
        </p:nvSpPr>
        <p:spPr>
          <a:xfrm>
            <a:off x="228600" y="1720552"/>
            <a:ext cx="8686800" cy="4876800"/>
          </a:xfrm>
        </p:spPr>
        <p:txBody>
          <a:bodyPr/>
          <a:lstStyle/>
          <a:p>
            <a:pPr lvl="2"/>
            <a:r>
              <a:rPr lang="zh-TW" altLang="en-US" dirty="0" smtClean="0"/>
              <a:t>光碟片的構造分類：</a:t>
            </a:r>
            <a:endParaRPr lang="zh-TW" altLang="en-US" dirty="0"/>
          </a:p>
        </p:txBody>
      </p:sp>
      <p:graphicFrame>
        <p:nvGraphicFramePr>
          <p:cNvPr id="14" name="表格 13"/>
          <p:cNvGraphicFramePr>
            <a:graphicFrameLocks noGrp="1"/>
          </p:cNvGraphicFramePr>
          <p:nvPr>
            <p:extLst>
              <p:ext uri="{D42A27DB-BD31-4B8C-83A1-F6EECF244321}">
                <p14:modId xmlns:p14="http://schemas.microsoft.com/office/powerpoint/2010/main" val="1211814106"/>
              </p:ext>
            </p:extLst>
          </p:nvPr>
        </p:nvGraphicFramePr>
        <p:xfrm>
          <a:off x="107503" y="2645462"/>
          <a:ext cx="8945901" cy="2943778"/>
        </p:xfrm>
        <a:graphic>
          <a:graphicData uri="http://schemas.openxmlformats.org/drawingml/2006/table">
            <a:tbl>
              <a:tblPr firstRow="1" bandRow="1">
                <a:tableStyleId>{69012ECD-51FC-41F1-AA8D-1B2483CD663E}</a:tableStyleId>
              </a:tblPr>
              <a:tblGrid>
                <a:gridCol w="2160241">
                  <a:extLst>
                    <a:ext uri="{9D8B030D-6E8A-4147-A177-3AD203B41FA5}">
                      <a16:colId xmlns:a16="http://schemas.microsoft.com/office/drawing/2014/main" val="20000"/>
                    </a:ext>
                  </a:extLst>
                </a:gridCol>
                <a:gridCol w="1696415">
                  <a:extLst>
                    <a:ext uri="{9D8B030D-6E8A-4147-A177-3AD203B41FA5}">
                      <a16:colId xmlns:a16="http://schemas.microsoft.com/office/drawing/2014/main" val="20001"/>
                    </a:ext>
                  </a:extLst>
                </a:gridCol>
                <a:gridCol w="1696415">
                  <a:extLst>
                    <a:ext uri="{9D8B030D-6E8A-4147-A177-3AD203B41FA5}">
                      <a16:colId xmlns:a16="http://schemas.microsoft.com/office/drawing/2014/main" val="20002"/>
                    </a:ext>
                  </a:extLst>
                </a:gridCol>
                <a:gridCol w="1696415">
                  <a:extLst>
                    <a:ext uri="{9D8B030D-6E8A-4147-A177-3AD203B41FA5}">
                      <a16:colId xmlns:a16="http://schemas.microsoft.com/office/drawing/2014/main" val="20003"/>
                    </a:ext>
                  </a:extLst>
                </a:gridCol>
                <a:gridCol w="1696415">
                  <a:extLst>
                    <a:ext uri="{9D8B030D-6E8A-4147-A177-3AD203B41FA5}">
                      <a16:colId xmlns:a16="http://schemas.microsoft.com/office/drawing/2014/main" val="20004"/>
                    </a:ext>
                  </a:extLst>
                </a:gridCol>
              </a:tblGrid>
              <a:tr h="511859">
                <a:tc>
                  <a:txBody>
                    <a:bodyPr/>
                    <a:lstStyle/>
                    <a:p>
                      <a:pPr algn="ctr"/>
                      <a:r>
                        <a:rPr lang="zh-TW" altLang="en-US" sz="2000" dirty="0" smtClean="0">
                          <a:latin typeface="微軟正黑體" pitchFamily="34" charset="-120"/>
                          <a:ea typeface="微軟正黑體" pitchFamily="34" charset="-120"/>
                        </a:rPr>
                        <a:t>項　　目</a:t>
                      </a:r>
                      <a:endParaRPr lang="zh-TW" altLang="en-US" sz="2000"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單面單層</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單面雙層</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雙面單層</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雙面雙層</a:t>
                      </a:r>
                      <a:endParaRPr lang="zh-TW" altLang="en-US" sz="2000"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118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1" kern="1200" dirty="0" smtClean="0">
                          <a:latin typeface="微軟正黑體" pitchFamily="34" charset="-120"/>
                          <a:ea typeface="微軟正黑體" pitchFamily="34" charset="-120"/>
                        </a:rPr>
                        <a:t>DVD </a:t>
                      </a:r>
                      <a:r>
                        <a:rPr lang="zh-TW" altLang="en-US" sz="2000" b="1" kern="1200" dirty="0" smtClean="0">
                          <a:latin typeface="微軟正黑體" pitchFamily="34" charset="-120"/>
                          <a:ea typeface="微軟正黑體" pitchFamily="34" charset="-120"/>
                        </a:rPr>
                        <a:t>的最大容量</a:t>
                      </a: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altLang="zh-TW" sz="2000" kern="1200" dirty="0" smtClean="0">
                          <a:latin typeface="微軟正黑體" pitchFamily="34" charset="-120"/>
                          <a:ea typeface="微軟正黑體" pitchFamily="34" charset="-120"/>
                        </a:rPr>
                        <a:t>4.7 GB</a:t>
                      </a:r>
                      <a:endParaRPr lang="zh-TW" altLang="en-US" sz="2000" b="1" kern="1200" dirty="0" smtClean="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altLang="zh-TW" sz="2000" kern="1200" dirty="0" smtClean="0">
                          <a:latin typeface="微軟正黑體" pitchFamily="34" charset="-120"/>
                          <a:ea typeface="微軟正黑體" pitchFamily="34" charset="-120"/>
                        </a:rPr>
                        <a:t>8.5 GB </a:t>
                      </a:r>
                      <a:endParaRPr lang="zh-TW" altLang="en-US" sz="2000" b="1" kern="1200" dirty="0" smtClean="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altLang="zh-TW" sz="2000" kern="1200" dirty="0" smtClean="0">
                          <a:latin typeface="微軟正黑體" pitchFamily="34" charset="-120"/>
                          <a:ea typeface="微軟正黑體" pitchFamily="34" charset="-120"/>
                        </a:rPr>
                        <a:t>9.4 GB </a:t>
                      </a:r>
                      <a:endParaRPr lang="zh-TW" altLang="en-US" sz="2000" b="1" kern="1200" dirty="0" smtClean="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200" dirty="0" smtClean="0">
                          <a:latin typeface="微軟正黑體" pitchFamily="34" charset="-120"/>
                          <a:ea typeface="微軟正黑體" pitchFamily="34" charset="-120"/>
                        </a:rPr>
                        <a:t>17 GB</a:t>
                      </a:r>
                      <a:endParaRPr lang="en-US" altLang="zh-TW" sz="2000" b="1" kern="1200" dirty="0" smtClean="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118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1" kern="1200" dirty="0" smtClean="0">
                          <a:latin typeface="微軟正黑體" pitchFamily="34" charset="-120"/>
                          <a:ea typeface="微軟正黑體" pitchFamily="34" charset="-120"/>
                        </a:rPr>
                        <a:t>BD </a:t>
                      </a:r>
                      <a:r>
                        <a:rPr lang="zh-TW" altLang="en-US" sz="2000" b="1" kern="1200" dirty="0" smtClean="0">
                          <a:latin typeface="微軟正黑體" pitchFamily="34" charset="-120"/>
                          <a:ea typeface="微軟正黑體" pitchFamily="34" charset="-120"/>
                        </a:rPr>
                        <a:t>的最大容量</a:t>
                      </a: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altLang="zh-TW" sz="2000" kern="1200" dirty="0" smtClean="0">
                          <a:latin typeface="微軟正黑體" pitchFamily="34" charset="-120"/>
                          <a:ea typeface="微軟正黑體" pitchFamily="34" charset="-120"/>
                        </a:rPr>
                        <a:t>25 GB </a:t>
                      </a: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altLang="zh-TW" sz="2000" kern="1200" dirty="0" smtClean="0">
                          <a:latin typeface="微軟正黑體" pitchFamily="34" charset="-120"/>
                          <a:ea typeface="微軟正黑體" pitchFamily="34" charset="-120"/>
                        </a:rPr>
                        <a:t>50 GB</a:t>
                      </a: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kern="1200" dirty="0" smtClean="0">
                          <a:latin typeface="微軟正黑體" pitchFamily="34" charset="-120"/>
                          <a:ea typeface="微軟正黑體" pitchFamily="34" charset="-120"/>
                        </a:rPr>
                        <a:t>無</a:t>
                      </a: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kern="1200" dirty="0" smtClean="0">
                          <a:latin typeface="微軟正黑體" pitchFamily="34" charset="-120"/>
                          <a:ea typeface="微軟正黑體" pitchFamily="34" charset="-120"/>
                        </a:rPr>
                        <a:t>無</a:t>
                      </a: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1408201">
                <a:tc>
                  <a:txBody>
                    <a:bodyPr/>
                    <a:lstStyle/>
                    <a:p>
                      <a:pPr algn="ctr"/>
                      <a:r>
                        <a:rPr lang="zh-TW" altLang="en-US" sz="2000" kern="1200" dirty="0" smtClean="0">
                          <a:latin typeface="微軟正黑體" pitchFamily="34" charset="-120"/>
                          <a:ea typeface="微軟正黑體" pitchFamily="34" charset="-120"/>
                        </a:rPr>
                        <a:t>示意圖</a:t>
                      </a:r>
                      <a:endParaRPr lang="en-US" altLang="zh-TW" sz="2000" b="1" kern="1200" dirty="0" smtClean="0">
                        <a:solidFill>
                          <a:schemeClr val="dk1"/>
                        </a:solidFill>
                        <a:latin typeface="微軟正黑體" pitchFamily="34" charset="-120"/>
                        <a:ea typeface="微軟正黑體" pitchFamily="34" charset="-120"/>
                        <a:cs typeface="+mn-cs"/>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sz="2000" b="1" kern="1200" dirty="0">
                        <a:solidFill>
                          <a:schemeClr val="dk1"/>
                        </a:solidFill>
                        <a:latin typeface="微軟正黑體" pitchFamily="34" charset="-120"/>
                        <a:ea typeface="微軟正黑體" pitchFamily="34" charset="-120"/>
                        <a:cs typeface="+mn-cs"/>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20" name="群組 19"/>
          <p:cNvGrpSpPr/>
          <p:nvPr/>
        </p:nvGrpSpPr>
        <p:grpSpPr>
          <a:xfrm>
            <a:off x="2411760" y="4501108"/>
            <a:ext cx="6510518" cy="800100"/>
            <a:chOff x="2411760" y="5302488"/>
            <a:chExt cx="6510518" cy="800100"/>
          </a:xfrm>
        </p:grpSpPr>
        <p:pic>
          <p:nvPicPr>
            <p:cNvPr id="4105"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11760" y="5302488"/>
              <a:ext cx="12668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59658" y="5302488"/>
              <a:ext cx="12668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07556" y="5302488"/>
              <a:ext cx="12668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55453" y="5302488"/>
              <a:ext cx="12668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文字方塊 17"/>
          <p:cNvSpPr txBox="1"/>
          <p:nvPr/>
        </p:nvSpPr>
        <p:spPr>
          <a:xfrm>
            <a:off x="5376198" y="895633"/>
            <a:ext cx="233910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常見的儲存設備</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
        <p:nvSpPr>
          <p:cNvPr id="19" name="文字方塊 18"/>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61</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840193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t>課外補充</a:t>
            </a:r>
            <a:endParaRPr lang="zh-TW" altLang="en-US" dirty="0"/>
          </a:p>
        </p:txBody>
      </p:sp>
      <p:sp>
        <p:nvSpPr>
          <p:cNvPr id="4" name="內容版面配置區 3"/>
          <p:cNvSpPr>
            <a:spLocks noGrp="1"/>
          </p:cNvSpPr>
          <p:nvPr>
            <p:ph idx="1"/>
          </p:nvPr>
        </p:nvSpPr>
        <p:spPr>
          <a:prstGeom prst="rect">
            <a:avLst/>
          </a:prstGeom>
        </p:spPr>
        <p:txBody>
          <a:bodyPr>
            <a:normAutofit/>
          </a:bodyPr>
          <a:lstStyle/>
          <a:p>
            <a:pPr>
              <a:spcBef>
                <a:spcPts val="1200"/>
              </a:spcBef>
            </a:pPr>
            <a:r>
              <a:rPr lang="zh-TW" altLang="en-US" b="1" dirty="0" smtClean="0">
                <a:solidFill>
                  <a:srgbClr val="0070C0"/>
                </a:solidFill>
              </a:rPr>
              <a:t>光碟片的工作原理</a:t>
            </a:r>
            <a:endParaRPr lang="en-US" altLang="zh-TW" b="1" dirty="0" smtClean="0">
              <a:solidFill>
                <a:srgbClr val="0070C0"/>
              </a:solidFill>
            </a:endParaRPr>
          </a:p>
          <a:p>
            <a:pPr lvl="1">
              <a:spcBef>
                <a:spcPts val="1200"/>
              </a:spcBef>
            </a:pPr>
            <a:r>
              <a:rPr lang="zh-TW" altLang="en-US" dirty="0" smtClean="0"/>
              <a:t>光碟片是在塑膠片間加入一層反射層的儲存媒體，利用光碟機上的雷射光束來讀取或寫入資料。</a:t>
            </a:r>
            <a:endParaRPr lang="zh-TW" altLang="en-US" b="1" dirty="0">
              <a:solidFill>
                <a:srgbClr val="0070C0"/>
              </a:solidFill>
            </a:endParaRPr>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60</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9" name="圖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7313" y="3212976"/>
            <a:ext cx="4089375" cy="3240000"/>
          </a:xfrm>
          <a:prstGeom prst="rect">
            <a:avLst/>
          </a:prstGeom>
        </p:spPr>
      </p:pic>
      <p:pic>
        <p:nvPicPr>
          <p:cNvPr id="10" name="Picture 2" descr="C:\Users\user\AppData\Local\Microsoft\Windows\Temporary Internet Files\Content.IE5\IP2U3BMU\MC900442125[1].png">
            <a:hlinkClick r:id="" action="ppaction://noaction"/>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736" y="5505294"/>
            <a:ext cx="717920" cy="69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2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t>延伸學習</a:t>
            </a:r>
            <a:endParaRPr lang="zh-TW" altLang="en-US" dirty="0"/>
          </a:p>
        </p:txBody>
      </p:sp>
      <p:sp>
        <p:nvSpPr>
          <p:cNvPr id="4" name="內容版面配置區 3"/>
          <p:cNvSpPr>
            <a:spLocks noGrp="1"/>
          </p:cNvSpPr>
          <p:nvPr>
            <p:ph idx="1"/>
          </p:nvPr>
        </p:nvSpPr>
        <p:spPr>
          <a:xfrm>
            <a:off x="228600" y="1403874"/>
            <a:ext cx="8231832" cy="4876800"/>
          </a:xfrm>
          <a:prstGeom prst="rect">
            <a:avLst/>
          </a:prstGeom>
        </p:spPr>
        <p:txBody>
          <a:bodyPr>
            <a:normAutofit/>
          </a:bodyPr>
          <a:lstStyle/>
          <a:p>
            <a:pPr>
              <a:spcBef>
                <a:spcPts val="1200"/>
              </a:spcBef>
            </a:pPr>
            <a:r>
              <a:rPr lang="zh-TW" altLang="en-US" b="1" dirty="0">
                <a:solidFill>
                  <a:srgbClr val="0070C0"/>
                </a:solidFill>
              </a:rPr>
              <a:t>藍光雷射與紅光雷射</a:t>
            </a:r>
          </a:p>
          <a:p>
            <a:pPr lvl="1">
              <a:spcBef>
                <a:spcPts val="1200"/>
              </a:spcBef>
            </a:pPr>
            <a:r>
              <a:rPr lang="zh-TW" altLang="en-US" dirty="0" smtClean="0"/>
              <a:t>使用</a:t>
            </a:r>
            <a:r>
              <a:rPr lang="zh-TW" altLang="en-US" dirty="0">
                <a:solidFill>
                  <a:srgbClr val="FF0000"/>
                </a:solidFill>
              </a:rPr>
              <a:t>紅光雷射</a:t>
            </a:r>
            <a:r>
              <a:rPr lang="zh-TW" altLang="en-US" dirty="0"/>
              <a:t>或</a:t>
            </a:r>
            <a:r>
              <a:rPr lang="zh-TW" altLang="en-US" dirty="0">
                <a:solidFill>
                  <a:srgbClr val="FF0000"/>
                </a:solidFill>
              </a:rPr>
              <a:t>藍光雷射</a:t>
            </a:r>
            <a:r>
              <a:rPr lang="zh-TW" altLang="en-US" dirty="0"/>
              <a:t>來讀寫光碟</a:t>
            </a:r>
            <a:r>
              <a:rPr lang="zh-TW" altLang="en-US" dirty="0" smtClean="0"/>
              <a:t>片。</a:t>
            </a:r>
            <a:endParaRPr lang="en-US" altLang="zh-TW" dirty="0" smtClean="0"/>
          </a:p>
          <a:p>
            <a:pPr lvl="2">
              <a:spcBef>
                <a:spcPts val="1200"/>
              </a:spcBef>
            </a:pPr>
            <a:r>
              <a:rPr lang="zh-TW" altLang="en-US" dirty="0" smtClean="0">
                <a:solidFill>
                  <a:schemeClr val="tx1">
                    <a:lumMod val="50000"/>
                    <a:lumOff val="50000"/>
                  </a:schemeClr>
                </a:solidFill>
              </a:rPr>
              <a:t>藍光光碟所使用的波長</a:t>
            </a:r>
            <a:r>
              <a:rPr lang="zh-TW" altLang="en-US" dirty="0">
                <a:solidFill>
                  <a:schemeClr val="tx1">
                    <a:lumMod val="50000"/>
                    <a:lumOff val="50000"/>
                  </a:schemeClr>
                </a:solidFill>
              </a:rPr>
              <a:t>為</a:t>
            </a:r>
            <a:r>
              <a:rPr lang="en-US" altLang="zh-TW" dirty="0">
                <a:solidFill>
                  <a:schemeClr val="tx1">
                    <a:lumMod val="50000"/>
                    <a:lumOff val="50000"/>
                  </a:schemeClr>
                </a:solidFill>
              </a:rPr>
              <a:t>405 </a:t>
            </a:r>
            <a:r>
              <a:rPr lang="en-US" altLang="zh-TW" dirty="0" smtClean="0">
                <a:solidFill>
                  <a:schemeClr val="tx1">
                    <a:lumMod val="50000"/>
                    <a:lumOff val="50000"/>
                  </a:schemeClr>
                </a:solidFill>
              </a:rPr>
              <a:t>nm</a:t>
            </a:r>
            <a:r>
              <a:rPr lang="zh-TW" altLang="en-US" dirty="0" smtClean="0">
                <a:solidFill>
                  <a:schemeClr val="tx1">
                    <a:lumMod val="50000"/>
                    <a:lumOff val="50000"/>
                  </a:schemeClr>
                </a:solidFill>
              </a:rPr>
              <a:t>的</a:t>
            </a:r>
            <a:r>
              <a:rPr lang="zh-TW" altLang="en-US" dirty="0">
                <a:solidFill>
                  <a:schemeClr val="tx1">
                    <a:lumMod val="50000"/>
                    <a:lumOff val="50000"/>
                  </a:schemeClr>
                </a:solidFill>
              </a:rPr>
              <a:t>藍色雷射</a:t>
            </a:r>
            <a:r>
              <a:rPr lang="zh-TW" altLang="en-US" dirty="0" smtClean="0">
                <a:solidFill>
                  <a:schemeClr val="tx1">
                    <a:lumMod val="50000"/>
                    <a:lumOff val="50000"/>
                  </a:schemeClr>
                </a:solidFill>
              </a:rPr>
              <a:t>光束。</a:t>
            </a:r>
            <a:endParaRPr lang="en-US" altLang="zh-TW" dirty="0" smtClean="0">
              <a:solidFill>
                <a:schemeClr val="tx1">
                  <a:lumMod val="50000"/>
                  <a:lumOff val="50000"/>
                </a:schemeClr>
              </a:solidFill>
            </a:endParaRPr>
          </a:p>
          <a:p>
            <a:pPr lvl="2">
              <a:spcBef>
                <a:spcPts val="1200"/>
              </a:spcBef>
            </a:pPr>
            <a:r>
              <a:rPr lang="en-US" altLang="zh-TW" dirty="0" smtClean="0">
                <a:solidFill>
                  <a:schemeClr val="tx1">
                    <a:lumMod val="50000"/>
                    <a:lumOff val="50000"/>
                  </a:schemeClr>
                </a:solidFill>
              </a:rPr>
              <a:t>DVD</a:t>
            </a:r>
            <a:r>
              <a:rPr lang="zh-TW" altLang="en-US" dirty="0">
                <a:solidFill>
                  <a:schemeClr val="tx1">
                    <a:lumMod val="50000"/>
                    <a:lumOff val="50000"/>
                  </a:schemeClr>
                </a:solidFill>
              </a:rPr>
              <a:t>光碟所使用的</a:t>
            </a:r>
            <a:r>
              <a:rPr lang="zh-TW" altLang="en-US" dirty="0" smtClean="0">
                <a:solidFill>
                  <a:schemeClr val="tx1">
                    <a:lumMod val="50000"/>
                    <a:lumOff val="50000"/>
                  </a:schemeClr>
                </a:solidFill>
              </a:rPr>
              <a:t>波長為</a:t>
            </a:r>
            <a:r>
              <a:rPr lang="en-US" altLang="zh-TW" dirty="0">
                <a:solidFill>
                  <a:schemeClr val="tx1">
                    <a:lumMod val="50000"/>
                    <a:lumOff val="50000"/>
                  </a:schemeClr>
                </a:solidFill>
              </a:rPr>
              <a:t>650 nm</a:t>
            </a:r>
            <a:r>
              <a:rPr lang="zh-TW" altLang="en-US" dirty="0">
                <a:solidFill>
                  <a:schemeClr val="tx1">
                    <a:lumMod val="50000"/>
                    <a:lumOff val="50000"/>
                  </a:schemeClr>
                </a:solidFill>
              </a:rPr>
              <a:t>的紅光雷射</a:t>
            </a:r>
            <a:r>
              <a:rPr lang="zh-TW" altLang="en-US" dirty="0" smtClean="0">
                <a:solidFill>
                  <a:schemeClr val="tx1">
                    <a:lumMod val="50000"/>
                    <a:lumOff val="50000"/>
                  </a:schemeClr>
                </a:solidFill>
              </a:rPr>
              <a:t>光束。</a:t>
            </a:r>
            <a:endParaRPr lang="en-US" altLang="zh-TW" dirty="0" smtClean="0">
              <a:solidFill>
                <a:schemeClr val="tx1">
                  <a:lumMod val="50000"/>
                  <a:lumOff val="50000"/>
                </a:schemeClr>
              </a:solidFill>
            </a:endParaRPr>
          </a:p>
          <a:p>
            <a:pPr lvl="2">
              <a:spcBef>
                <a:spcPts val="1200"/>
              </a:spcBef>
            </a:pPr>
            <a:r>
              <a:rPr lang="zh-TW" altLang="en-US" dirty="0" smtClean="0">
                <a:solidFill>
                  <a:schemeClr val="tx1">
                    <a:lumMod val="50000"/>
                    <a:lumOff val="50000"/>
                  </a:schemeClr>
                </a:solidFill>
              </a:rPr>
              <a:t>因為雷射光點縮小，所以藍光光碟的資料儲存密度可以提升。</a:t>
            </a:r>
            <a:endParaRPr lang="en-US" altLang="zh-TW" dirty="0" smtClean="0">
              <a:solidFill>
                <a:schemeClr val="tx1">
                  <a:lumMod val="50000"/>
                  <a:lumOff val="50000"/>
                </a:schemeClr>
              </a:solidFill>
            </a:endParaRPr>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61</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8752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4" name="內容版面配置區 3"/>
          <p:cNvSpPr>
            <a:spLocks noGrp="1"/>
          </p:cNvSpPr>
          <p:nvPr>
            <p:ph idx="1"/>
          </p:nvPr>
        </p:nvSpPr>
        <p:spPr>
          <a:prstGeom prst="rect">
            <a:avLst/>
          </a:prstGeom>
        </p:spPr>
        <p:txBody>
          <a:bodyPr/>
          <a:lstStyle/>
          <a:p>
            <a:r>
              <a:rPr lang="zh-TW" altLang="en-US" b="1" dirty="0">
                <a:solidFill>
                  <a:srgbClr val="0070C0"/>
                </a:solidFill>
              </a:rPr>
              <a:t>硬碟的工作原理</a:t>
            </a:r>
          </a:p>
          <a:p>
            <a:pPr lvl="1"/>
            <a:r>
              <a:rPr lang="zh-TW" altLang="en-US" dirty="0" smtClean="0"/>
              <a:t>由</a:t>
            </a:r>
            <a:r>
              <a:rPr lang="zh-TW" altLang="en-US" dirty="0"/>
              <a:t>硬式磁碟片、</a:t>
            </a:r>
            <a:r>
              <a:rPr lang="zh-TW" altLang="en-US" dirty="0" smtClean="0"/>
              <a:t>讀寫臂</a:t>
            </a:r>
            <a:r>
              <a:rPr lang="zh-TW" altLang="en-US" dirty="0"/>
              <a:t>、讀寫頭和馬達所</a:t>
            </a:r>
            <a:r>
              <a:rPr lang="zh-TW" altLang="en-US" dirty="0" smtClean="0"/>
              <a:t>組成。</a:t>
            </a:r>
            <a:endParaRPr lang="zh-TW" altLang="en-US" dirty="0"/>
          </a:p>
        </p:txBody>
      </p:sp>
      <p:pic>
        <p:nvPicPr>
          <p:cNvPr id="5122"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70388" y="2491996"/>
            <a:ext cx="5216256" cy="415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62</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526537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r>
              <a:rPr lang="zh-TW" altLang="en-US" dirty="0" smtClean="0"/>
              <a:t>延伸學習</a:t>
            </a:r>
            <a:endParaRPr lang="zh-TW" altLang="en-US" dirty="0"/>
          </a:p>
        </p:txBody>
      </p:sp>
      <p:sp>
        <p:nvSpPr>
          <p:cNvPr id="4" name="內容版面配置區 3"/>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硬碟的傳輸介面</a:t>
            </a:r>
          </a:p>
          <a:p>
            <a:pPr lvl="1">
              <a:spcBef>
                <a:spcPts val="1200"/>
              </a:spcBef>
            </a:pPr>
            <a:r>
              <a:rPr lang="zh-TW" altLang="en-US" dirty="0" smtClean="0"/>
              <a:t>早期驅動硬碟的技術規格稱為</a:t>
            </a:r>
            <a:r>
              <a:rPr lang="en-US" altLang="zh-TW" dirty="0" smtClean="0"/>
              <a:t>IDE</a:t>
            </a:r>
            <a:r>
              <a:rPr lang="zh-TW" altLang="en-US" dirty="0" smtClean="0"/>
              <a:t>，硬碟連接介面的正式名稱為</a:t>
            </a:r>
            <a:r>
              <a:rPr lang="en-US" altLang="zh-TW" dirty="0" smtClean="0"/>
              <a:t>ATA</a:t>
            </a:r>
            <a:r>
              <a:rPr lang="zh-TW" altLang="en-US" dirty="0" smtClean="0"/>
              <a:t>，採</a:t>
            </a:r>
            <a:r>
              <a:rPr lang="zh-TW" altLang="en-US" dirty="0" smtClean="0">
                <a:solidFill>
                  <a:srgbClr val="FF0000"/>
                </a:solidFill>
              </a:rPr>
              <a:t>並列傳輸</a:t>
            </a:r>
            <a:r>
              <a:rPr lang="zh-TW" altLang="en-US" dirty="0" smtClean="0"/>
              <a:t>在高速下雜訊干擾嚴重的問題。</a:t>
            </a:r>
            <a:endParaRPr lang="en-US" altLang="zh-TW" dirty="0" smtClean="0"/>
          </a:p>
          <a:p>
            <a:pPr lvl="1">
              <a:spcBef>
                <a:spcPts val="1200"/>
              </a:spcBef>
            </a:pPr>
            <a:r>
              <a:rPr lang="zh-TW" altLang="en-US" dirty="0" smtClean="0"/>
              <a:t>新的傳輸介面</a:t>
            </a:r>
            <a:r>
              <a:rPr lang="en-US" altLang="zh-TW" dirty="0" smtClean="0">
                <a:solidFill>
                  <a:srgbClr val="FF0000"/>
                </a:solidFill>
              </a:rPr>
              <a:t>SATA(Serial </a:t>
            </a:r>
            <a:r>
              <a:rPr lang="en-US" altLang="zh-TW" dirty="0">
                <a:solidFill>
                  <a:srgbClr val="FF0000"/>
                </a:solidFill>
              </a:rPr>
              <a:t>ATA</a:t>
            </a:r>
            <a:r>
              <a:rPr lang="en-US" altLang="zh-TW" dirty="0" smtClean="0">
                <a:solidFill>
                  <a:srgbClr val="FF0000"/>
                </a:solidFill>
              </a:rPr>
              <a:t>)</a:t>
            </a:r>
            <a:r>
              <a:rPr lang="zh-TW" altLang="en-US" dirty="0" smtClean="0"/>
              <a:t>，排線寬度較細，最</a:t>
            </a:r>
            <a:r>
              <a:rPr lang="zh-TW" altLang="en-US" dirty="0"/>
              <a:t>快傳輸速度可達每秒</a:t>
            </a:r>
            <a:r>
              <a:rPr lang="en-US" altLang="zh-TW" dirty="0" smtClean="0"/>
              <a:t>300MB</a:t>
            </a:r>
            <a:r>
              <a:rPr lang="zh-TW" altLang="en-US" dirty="0" smtClean="0"/>
              <a:t>以上，是目前主流硬碟傳輸介面的規格。</a:t>
            </a:r>
            <a:endParaRPr lang="zh-TW" altLang="en-US" dirty="0"/>
          </a:p>
        </p:txBody>
      </p:sp>
      <p:grpSp>
        <p:nvGrpSpPr>
          <p:cNvPr id="11" name="群組 10"/>
          <p:cNvGrpSpPr/>
          <p:nvPr/>
        </p:nvGrpSpPr>
        <p:grpSpPr>
          <a:xfrm>
            <a:off x="4714876" y="4429132"/>
            <a:ext cx="3871318" cy="2279246"/>
            <a:chOff x="3056680" y="4120896"/>
            <a:chExt cx="5403752" cy="3181470"/>
          </a:xfrm>
        </p:grpSpPr>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4744" y="4786322"/>
              <a:ext cx="3744416" cy="25160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圓角矩形圖說文字 5"/>
            <p:cNvSpPr/>
            <p:nvPr/>
          </p:nvSpPr>
          <p:spPr>
            <a:xfrm>
              <a:off x="7524328" y="5205505"/>
              <a:ext cx="936104" cy="576064"/>
            </a:xfrm>
            <a:prstGeom prst="wedgeRoundRectCallout">
              <a:avLst>
                <a:gd name="adj1" fmla="val -99609"/>
                <a:gd name="adj2" fmla="val 5184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b="1" dirty="0" smtClean="0">
                  <a:latin typeface="微軟正黑體" pitchFamily="34" charset="-120"/>
                  <a:ea typeface="微軟正黑體" pitchFamily="34" charset="-120"/>
                </a:rPr>
                <a:t>SATA</a:t>
              </a:r>
              <a:endParaRPr lang="zh-TW" altLang="en-US" b="1" dirty="0">
                <a:latin typeface="微軟正黑體" pitchFamily="34" charset="-120"/>
                <a:ea typeface="微軟正黑體" pitchFamily="34" charset="-120"/>
              </a:endParaRPr>
            </a:p>
          </p:txBody>
        </p:sp>
        <p:sp>
          <p:nvSpPr>
            <p:cNvPr id="7" name="圓角矩形圖說文字 6"/>
            <p:cNvSpPr/>
            <p:nvPr/>
          </p:nvSpPr>
          <p:spPr>
            <a:xfrm>
              <a:off x="3056680" y="4120896"/>
              <a:ext cx="844032" cy="576064"/>
            </a:xfrm>
            <a:prstGeom prst="wedgeRoundRectCallout">
              <a:avLst>
                <a:gd name="adj1" fmla="val 72461"/>
                <a:gd name="adj2" fmla="val 7555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400" b="1" dirty="0" smtClean="0">
                  <a:latin typeface="微軟正黑體" pitchFamily="34" charset="-120"/>
                  <a:ea typeface="微軟正黑體" pitchFamily="34" charset="-120"/>
                </a:rPr>
                <a:t>ATA</a:t>
              </a:r>
              <a:endParaRPr lang="zh-TW" altLang="en-US" sz="1400" b="1" dirty="0">
                <a:latin typeface="微軟正黑體" pitchFamily="34" charset="-120"/>
                <a:ea typeface="微軟正黑體" pitchFamily="34" charset="-120"/>
              </a:endParaRPr>
            </a:p>
          </p:txBody>
        </p:sp>
      </p:grpSp>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63</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27461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4" name="內容版面配置區 3"/>
          <p:cNvSpPr>
            <a:spLocks noGrp="1"/>
          </p:cNvSpPr>
          <p:nvPr>
            <p:ph idx="1"/>
          </p:nvPr>
        </p:nvSpPr>
        <p:spPr>
          <a:prstGeom prst="rect">
            <a:avLst/>
          </a:prstGeom>
        </p:spPr>
        <p:txBody>
          <a:bodyPr>
            <a:normAutofit/>
          </a:bodyPr>
          <a:lstStyle/>
          <a:p>
            <a:pPr lvl="1">
              <a:spcBef>
                <a:spcPts val="1200"/>
              </a:spcBef>
            </a:pPr>
            <a:r>
              <a:rPr lang="zh-TW" altLang="en-US" dirty="0"/>
              <a:t>硬碟必須先經過</a:t>
            </a:r>
            <a:r>
              <a:rPr lang="zh-TW" altLang="en-US" dirty="0">
                <a:solidFill>
                  <a:srgbClr val="FF0000"/>
                </a:solidFill>
              </a:rPr>
              <a:t>格式化</a:t>
            </a:r>
            <a:r>
              <a:rPr lang="en-US" altLang="zh-TW" dirty="0">
                <a:solidFill>
                  <a:srgbClr val="FF0000"/>
                </a:solidFill>
              </a:rPr>
              <a:t>(format)</a:t>
            </a:r>
            <a:r>
              <a:rPr lang="zh-TW" altLang="en-US" dirty="0"/>
              <a:t>的動作才能使用。</a:t>
            </a:r>
            <a:endParaRPr lang="en-US" altLang="zh-TW" dirty="0"/>
          </a:p>
          <a:p>
            <a:pPr lvl="2">
              <a:spcBef>
                <a:spcPts val="1200"/>
              </a:spcBef>
            </a:pPr>
            <a:r>
              <a:rPr lang="zh-TW" altLang="en-US" dirty="0" smtClean="0"/>
              <a:t>在磁片</a:t>
            </a:r>
            <a:r>
              <a:rPr lang="zh-TW" altLang="en-US" dirty="0"/>
              <a:t>上規畫</a:t>
            </a:r>
            <a:r>
              <a:rPr lang="zh-TW" altLang="en-US" dirty="0" smtClean="0"/>
              <a:t>出</a:t>
            </a:r>
            <a:r>
              <a:rPr lang="zh-TW" altLang="en-US" dirty="0" smtClean="0">
                <a:solidFill>
                  <a:srgbClr val="FF0000"/>
                </a:solidFill>
              </a:rPr>
              <a:t>磁軌</a:t>
            </a:r>
            <a:r>
              <a:rPr lang="en-US" altLang="zh-TW" dirty="0" smtClean="0">
                <a:solidFill>
                  <a:srgbClr val="FF0000"/>
                </a:solidFill>
              </a:rPr>
              <a:t>(</a:t>
            </a:r>
            <a:r>
              <a:rPr lang="en-US" altLang="zh-TW" dirty="0">
                <a:solidFill>
                  <a:srgbClr val="FF0000"/>
                </a:solidFill>
              </a:rPr>
              <a:t>track)</a:t>
            </a:r>
            <a:r>
              <a:rPr lang="zh-TW" altLang="en-US" dirty="0" smtClean="0"/>
              <a:t>與</a:t>
            </a:r>
            <a:r>
              <a:rPr lang="zh-TW" altLang="en-US" dirty="0" smtClean="0">
                <a:solidFill>
                  <a:srgbClr val="FF0000"/>
                </a:solidFill>
              </a:rPr>
              <a:t>磁區</a:t>
            </a:r>
            <a:r>
              <a:rPr lang="en-US" altLang="zh-TW" dirty="0" smtClean="0">
                <a:solidFill>
                  <a:srgbClr val="FF0000"/>
                </a:solidFill>
              </a:rPr>
              <a:t>(</a:t>
            </a:r>
            <a:r>
              <a:rPr lang="en-US" altLang="zh-TW" dirty="0">
                <a:solidFill>
                  <a:srgbClr val="FF0000"/>
                </a:solidFill>
              </a:rPr>
              <a:t>sector</a:t>
            </a:r>
            <a:r>
              <a:rPr lang="en-US" altLang="zh-TW" dirty="0" smtClean="0">
                <a:solidFill>
                  <a:srgbClr val="FF0000"/>
                </a:solidFill>
              </a:rPr>
              <a:t>)</a:t>
            </a:r>
            <a:r>
              <a:rPr lang="zh-TW" altLang="en-US" dirty="0" smtClean="0"/>
              <a:t>的</a:t>
            </a:r>
            <a:r>
              <a:rPr lang="zh-TW" altLang="en-US" dirty="0"/>
              <a:t>動作</a:t>
            </a:r>
            <a:r>
              <a:rPr lang="zh-TW" altLang="en-US" dirty="0" smtClean="0"/>
              <a:t>，資料才</a:t>
            </a:r>
            <a:r>
              <a:rPr lang="zh-TW" altLang="en-US" dirty="0"/>
              <a:t>能夠進行</a:t>
            </a:r>
            <a:r>
              <a:rPr lang="zh-TW" altLang="en-US" dirty="0" smtClean="0"/>
              <a:t>儲存</a:t>
            </a:r>
            <a:r>
              <a:rPr lang="zh-TW" altLang="en-US" dirty="0"/>
              <a:t>。</a:t>
            </a:r>
          </a:p>
        </p:txBody>
      </p:sp>
      <p:pic>
        <p:nvPicPr>
          <p:cNvPr id="7170"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28728" y="2854670"/>
            <a:ext cx="6444842" cy="364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63</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0" name="文字方塊 9"/>
          <p:cNvSpPr txBox="1"/>
          <p:nvPr/>
        </p:nvSpPr>
        <p:spPr>
          <a:xfrm>
            <a:off x="5376203" y="895633"/>
            <a:ext cx="2339102"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硬碟的工作原理</a:t>
            </a:r>
          </a:p>
        </p:txBody>
      </p:sp>
      <p:pic>
        <p:nvPicPr>
          <p:cNvPr id="11" name="Picture 2" descr="C:\Users\user\AppData\Local\Microsoft\Windows\Temporary Internet Files\Content.IE5\IP2U3BMU\MC900442125[1].png">
            <a:hlinkClick r:id="" action="ppaction://noaction"/>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5696" y="5301208"/>
            <a:ext cx="717920" cy="69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911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15" name="內容版面配置區 14"/>
          <p:cNvSpPr>
            <a:spLocks noGrp="1"/>
          </p:cNvSpPr>
          <p:nvPr>
            <p:ph idx="1"/>
          </p:nvPr>
        </p:nvSpPr>
        <p:spPr/>
        <p:txBody>
          <a:bodyPr/>
          <a:lstStyle/>
          <a:p>
            <a:pPr marL="628650" indent="-628650">
              <a:lnSpc>
                <a:spcPct val="150000"/>
              </a:lnSpc>
              <a:buNone/>
            </a:pPr>
            <a:r>
              <a:rPr lang="en-US" altLang="zh-TW" sz="2800" b="1" dirty="0" smtClean="0">
                <a:solidFill>
                  <a:srgbClr val="00B050"/>
                </a:solidFill>
              </a:rPr>
              <a:t>Q</a:t>
            </a:r>
            <a:r>
              <a:rPr lang="zh-TW" altLang="en-US" sz="2800" b="1" dirty="0" smtClean="0"/>
              <a:t>：某硬碟上標示「</a:t>
            </a:r>
            <a:r>
              <a:rPr lang="en-US" altLang="zh-TW" sz="2800" b="1" dirty="0" smtClean="0"/>
              <a:t>C/H/S:19328/16/64</a:t>
            </a:r>
            <a:r>
              <a:rPr lang="zh-TW" altLang="en-US" sz="2800" b="1" dirty="0" smtClean="0"/>
              <a:t>」，若已知格式化後每個磁區有</a:t>
            </a:r>
            <a:r>
              <a:rPr lang="en-US" altLang="zh-TW" sz="2800" b="1" dirty="0" smtClean="0"/>
              <a:t>512 Bytes</a:t>
            </a:r>
            <a:r>
              <a:rPr lang="zh-TW" altLang="en-US" sz="2800" b="1" dirty="0" smtClean="0"/>
              <a:t>，請問此硬碟機的總容量為多少？</a:t>
            </a:r>
            <a:endParaRPr lang="en-US" altLang="zh-TW" sz="2800" b="1" dirty="0" smtClean="0"/>
          </a:p>
          <a:p>
            <a:pPr marL="628650" indent="-628650">
              <a:lnSpc>
                <a:spcPct val="150000"/>
              </a:lnSpc>
              <a:buNone/>
            </a:pPr>
            <a:r>
              <a:rPr lang="en-US" altLang="zh-TW" sz="2800" b="1" dirty="0" smtClean="0">
                <a:solidFill>
                  <a:srgbClr val="C00000"/>
                </a:solidFill>
              </a:rPr>
              <a:t>A</a:t>
            </a:r>
            <a:r>
              <a:rPr lang="zh-TW" altLang="en-US" sz="2800" b="1" dirty="0" smtClean="0"/>
              <a:t>：</a:t>
            </a:r>
            <a:r>
              <a:rPr lang="en-US" altLang="zh-TW" sz="2800" b="1" dirty="0" smtClean="0">
                <a:solidFill>
                  <a:srgbClr val="FF0000"/>
                </a:solidFill>
              </a:rPr>
              <a:t>C/H/S</a:t>
            </a:r>
            <a:r>
              <a:rPr lang="zh-TW" altLang="en-US" sz="2800" b="1" dirty="0" smtClean="0"/>
              <a:t>分別代表</a:t>
            </a:r>
            <a:r>
              <a:rPr lang="zh-TW" altLang="en-US" sz="2800" b="1" dirty="0" smtClean="0">
                <a:solidFill>
                  <a:srgbClr val="FF0000"/>
                </a:solidFill>
              </a:rPr>
              <a:t>磁柱</a:t>
            </a:r>
            <a:r>
              <a:rPr lang="en-US" altLang="zh-TW" sz="2800" b="1" dirty="0" smtClean="0">
                <a:solidFill>
                  <a:srgbClr val="FF0000"/>
                </a:solidFill>
              </a:rPr>
              <a:t>/</a:t>
            </a:r>
            <a:r>
              <a:rPr lang="zh-TW" altLang="en-US" sz="2800" b="1" dirty="0" smtClean="0">
                <a:solidFill>
                  <a:srgbClr val="FF0000"/>
                </a:solidFill>
              </a:rPr>
              <a:t>磁頭</a:t>
            </a:r>
            <a:r>
              <a:rPr lang="en-US" altLang="zh-TW" sz="2800" b="1" dirty="0" smtClean="0">
                <a:solidFill>
                  <a:srgbClr val="FF0000"/>
                </a:solidFill>
              </a:rPr>
              <a:t>/</a:t>
            </a:r>
            <a:r>
              <a:rPr lang="zh-TW" altLang="en-US" sz="2800" b="1" dirty="0" smtClean="0">
                <a:solidFill>
                  <a:srgbClr val="FF0000"/>
                </a:solidFill>
              </a:rPr>
              <a:t>每軌磁區</a:t>
            </a:r>
            <a:r>
              <a:rPr lang="zh-TW" altLang="en-US" sz="2800" b="1" dirty="0" smtClean="0"/>
              <a:t>的數目，因此可計算得容量約為</a:t>
            </a:r>
            <a:r>
              <a:rPr lang="en-US" altLang="zh-TW" sz="2800" b="1" dirty="0" smtClean="0"/>
              <a:t/>
            </a:r>
            <a:br>
              <a:rPr lang="en-US" altLang="zh-TW" sz="2800" b="1" dirty="0" smtClean="0"/>
            </a:br>
            <a:r>
              <a:rPr lang="en-US" altLang="zh-TW" sz="2800" b="1" dirty="0" smtClean="0"/>
              <a:t>16 </a:t>
            </a:r>
            <a:r>
              <a:rPr lang="zh-TW" altLang="en-US" sz="2800" b="1" dirty="0" smtClean="0"/>
              <a:t>面</a:t>
            </a:r>
            <a:r>
              <a:rPr lang="en-US" altLang="zh-TW" sz="2800" b="1" dirty="0" smtClean="0"/>
              <a:t>×19328 </a:t>
            </a:r>
            <a:r>
              <a:rPr lang="zh-TW" altLang="en-US" sz="2800" b="1" dirty="0" smtClean="0"/>
              <a:t>軌</a:t>
            </a:r>
            <a:r>
              <a:rPr lang="en-US" altLang="zh-TW" sz="2800" b="1" dirty="0" smtClean="0"/>
              <a:t>/</a:t>
            </a:r>
            <a:r>
              <a:rPr lang="zh-TW" altLang="en-US" sz="2800" b="1" dirty="0" smtClean="0"/>
              <a:t>面</a:t>
            </a:r>
            <a:r>
              <a:rPr lang="en-US" altLang="zh-TW" sz="2800" b="1" dirty="0" smtClean="0"/>
              <a:t>×64 </a:t>
            </a:r>
            <a:r>
              <a:rPr lang="zh-TW" altLang="en-US" sz="2800" b="1" dirty="0" smtClean="0"/>
              <a:t>磁區</a:t>
            </a:r>
            <a:r>
              <a:rPr lang="en-US" altLang="zh-TW" sz="2800" b="1" dirty="0" smtClean="0"/>
              <a:t>/</a:t>
            </a:r>
            <a:r>
              <a:rPr lang="zh-TW" altLang="en-US" sz="2800" b="1" dirty="0" smtClean="0"/>
              <a:t>軌</a:t>
            </a:r>
            <a:r>
              <a:rPr lang="en-US" altLang="zh-TW" sz="2800" b="1" dirty="0" smtClean="0"/>
              <a:t>×512 Bytes/</a:t>
            </a:r>
            <a:r>
              <a:rPr lang="zh-TW" altLang="en-US" sz="2800" b="1" dirty="0" smtClean="0"/>
              <a:t>磁區</a:t>
            </a:r>
            <a:r>
              <a:rPr lang="en-US" altLang="zh-TW" sz="2800" b="1" dirty="0" smtClean="0"/>
              <a:t>÷10</a:t>
            </a:r>
            <a:r>
              <a:rPr lang="en-US" altLang="zh-TW" sz="2800" b="1" baseline="30000" dirty="0" smtClean="0"/>
              <a:t>9</a:t>
            </a:r>
            <a:r>
              <a:rPr lang="en-US" altLang="zh-TW" sz="2800" b="1" dirty="0" smtClean="0"/>
              <a:t> ≒ 10.1 GB</a:t>
            </a:r>
            <a:r>
              <a:rPr lang="zh-TW" altLang="en-US" sz="2800" b="1" dirty="0" smtClean="0"/>
              <a:t>。</a:t>
            </a:r>
          </a:p>
          <a:p>
            <a:pPr marL="712788" indent="-712788">
              <a:lnSpc>
                <a:spcPct val="150000"/>
              </a:lnSpc>
              <a:buNone/>
            </a:pPr>
            <a:endParaRPr lang="en-US" altLang="zh-TW" sz="2800" b="1" dirty="0" smtClean="0"/>
          </a:p>
          <a:p>
            <a:pPr marL="712788" indent="-712788">
              <a:lnSpc>
                <a:spcPct val="150000"/>
              </a:lnSpc>
              <a:buNone/>
            </a:pPr>
            <a:endParaRPr lang="zh-TW" altLang="en-US" sz="2800" b="1" dirty="0"/>
          </a:p>
        </p:txBody>
      </p:sp>
      <p:sp>
        <p:nvSpPr>
          <p:cNvPr id="16" name="文字方塊 1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8" name="文字方塊 17"/>
          <p:cNvSpPr txBox="1"/>
          <p:nvPr/>
        </p:nvSpPr>
        <p:spPr>
          <a:xfrm>
            <a:off x="5683980"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計算磁碟容量</a:t>
            </a:r>
          </a:p>
        </p:txBody>
      </p:sp>
    </p:spTree>
    <p:extLst>
      <p:ext uri="{BB962C8B-B14F-4D97-AF65-F5344CB8AC3E}">
        <p14:creationId xmlns:p14="http://schemas.microsoft.com/office/powerpoint/2010/main" val="3605018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記憶單元</a:t>
            </a:r>
            <a:endParaRPr lang="zh-TW" altLang="en-US" dirty="0"/>
          </a:p>
        </p:txBody>
      </p:sp>
      <p:sp>
        <p:nvSpPr>
          <p:cNvPr id="15" name="內容版面配置區 14"/>
          <p:cNvSpPr>
            <a:spLocks noGrp="1"/>
          </p:cNvSpPr>
          <p:nvPr>
            <p:ph idx="1"/>
          </p:nvPr>
        </p:nvSpPr>
        <p:spPr/>
        <p:txBody>
          <a:bodyPr/>
          <a:lstStyle/>
          <a:p>
            <a:pPr marL="628650" indent="-628650">
              <a:lnSpc>
                <a:spcPct val="150000"/>
              </a:lnSpc>
              <a:buNone/>
            </a:pPr>
            <a:r>
              <a:rPr lang="en-US" altLang="zh-TW" sz="2800" b="1" dirty="0" smtClean="0">
                <a:solidFill>
                  <a:srgbClr val="00B050"/>
                </a:solidFill>
              </a:rPr>
              <a:t>Q</a:t>
            </a:r>
            <a:r>
              <a:rPr lang="zh-TW" altLang="en-US" sz="2800" b="1" dirty="0" smtClean="0"/>
              <a:t>：小明購買的硬碟包裝盒上標示著</a:t>
            </a:r>
            <a:r>
              <a:rPr lang="en-US" altLang="zh-TW" sz="2800" b="1" dirty="0" smtClean="0"/>
              <a:t>500 GB</a:t>
            </a:r>
            <a:r>
              <a:rPr lang="zh-TW" altLang="en-US" sz="2800" b="1" dirty="0" smtClean="0"/>
              <a:t>，安裝到電腦後卻只看到</a:t>
            </a:r>
            <a:r>
              <a:rPr lang="en-US" altLang="zh-TW" sz="2800" b="1" dirty="0" smtClean="0"/>
              <a:t>465.76 GB</a:t>
            </a:r>
            <a:r>
              <a:rPr lang="zh-TW" altLang="en-US" sz="2800" b="1" dirty="0" smtClean="0"/>
              <a:t>，難道這是黑心硬碟廠商嗎？</a:t>
            </a:r>
            <a:endParaRPr lang="en-US" altLang="zh-TW" sz="2800" b="1" dirty="0" smtClean="0"/>
          </a:p>
          <a:p>
            <a:pPr marL="628650" indent="-628650">
              <a:lnSpc>
                <a:spcPct val="150000"/>
              </a:lnSpc>
              <a:buNone/>
            </a:pPr>
            <a:r>
              <a:rPr lang="en-US" altLang="zh-TW" sz="2800" b="1" dirty="0" smtClean="0">
                <a:solidFill>
                  <a:srgbClr val="C00000"/>
                </a:solidFill>
              </a:rPr>
              <a:t>A</a:t>
            </a:r>
            <a:r>
              <a:rPr lang="zh-TW" altLang="en-US" sz="2800" b="1" dirty="0" smtClean="0"/>
              <a:t>：硬碟和記憶卡廠商習慣將</a:t>
            </a:r>
            <a:r>
              <a:rPr lang="en-US" altLang="zh-TW" sz="2800" b="1" dirty="0" smtClean="0"/>
              <a:t>1 GB</a:t>
            </a:r>
            <a:r>
              <a:rPr lang="zh-TW" altLang="en-US" sz="2800" b="1" dirty="0" smtClean="0"/>
              <a:t>定義為</a:t>
            </a:r>
            <a:r>
              <a:rPr lang="en-US" altLang="zh-TW" sz="2800" b="1" dirty="0" smtClean="0"/>
              <a:t>1,000,000,000 Bytes</a:t>
            </a:r>
            <a:r>
              <a:rPr lang="zh-TW" altLang="en-US" sz="2800" b="1" dirty="0" smtClean="0"/>
              <a:t>，而電腦作業系統對</a:t>
            </a:r>
            <a:r>
              <a:rPr lang="en-US" altLang="zh-TW" sz="2800" b="1" dirty="0" smtClean="0"/>
              <a:t>1 GB</a:t>
            </a:r>
            <a:r>
              <a:rPr lang="zh-TW" altLang="en-US" sz="2800" b="1" dirty="0" smtClean="0"/>
              <a:t>的定義為</a:t>
            </a:r>
            <a:r>
              <a:rPr lang="en-US" altLang="zh-TW" sz="2800" b="1" dirty="0" smtClean="0"/>
              <a:t>2</a:t>
            </a:r>
            <a:r>
              <a:rPr lang="en-US" altLang="zh-TW" sz="2800" b="1" baseline="30000" dirty="0" smtClean="0"/>
              <a:t>30</a:t>
            </a:r>
            <a:r>
              <a:rPr lang="zh-TW" altLang="en-US" sz="2800" b="1" dirty="0" smtClean="0"/>
              <a:t>＝</a:t>
            </a:r>
            <a:r>
              <a:rPr lang="en-US" altLang="zh-TW" sz="2800" b="1" dirty="0" smtClean="0"/>
              <a:t>1,073,741,824 Bytes</a:t>
            </a:r>
            <a:r>
              <a:rPr lang="zh-TW" altLang="en-US" sz="2800" b="1" dirty="0" smtClean="0"/>
              <a:t>，因此兩者之間約會有</a:t>
            </a:r>
            <a:r>
              <a:rPr lang="en-US" altLang="zh-TW" sz="2800" b="1" dirty="0" smtClean="0"/>
              <a:t>7%</a:t>
            </a:r>
            <a:r>
              <a:rPr lang="zh-TW" altLang="en-US" sz="2800" b="1" dirty="0" smtClean="0"/>
              <a:t>的誤差。</a:t>
            </a:r>
          </a:p>
          <a:p>
            <a:pPr marL="712788" indent="-712788">
              <a:lnSpc>
                <a:spcPct val="150000"/>
              </a:lnSpc>
              <a:buNone/>
            </a:pPr>
            <a:endParaRPr lang="en-US" altLang="zh-TW" sz="2800" b="1" dirty="0" smtClean="0"/>
          </a:p>
          <a:p>
            <a:pPr marL="712788" indent="-712788">
              <a:lnSpc>
                <a:spcPct val="150000"/>
              </a:lnSpc>
              <a:buNone/>
            </a:pPr>
            <a:endParaRPr lang="zh-TW" altLang="en-US" sz="2800" b="1" dirty="0"/>
          </a:p>
        </p:txBody>
      </p:sp>
      <p:sp>
        <p:nvSpPr>
          <p:cNvPr id="16" name="文字方塊 1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8" name="文字方塊 17"/>
          <p:cNvSpPr txBox="1"/>
          <p:nvPr/>
        </p:nvSpPr>
        <p:spPr>
          <a:xfrm>
            <a:off x="5683980" y="895633"/>
            <a:ext cx="203132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計算磁碟容量</a:t>
            </a:r>
          </a:p>
        </p:txBody>
      </p:sp>
    </p:spTree>
    <p:extLst>
      <p:ext uri="{BB962C8B-B14F-4D97-AF65-F5344CB8AC3E}">
        <p14:creationId xmlns:p14="http://schemas.microsoft.com/office/powerpoint/2010/main" val="3605018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2-2.3</a:t>
            </a:r>
            <a:r>
              <a:rPr lang="zh-TW" altLang="en-US" dirty="0" smtClean="0"/>
              <a:t> 記憶</a:t>
            </a:r>
            <a:r>
              <a:rPr lang="zh-TW" altLang="en-US" dirty="0"/>
              <a:t>單元</a:t>
            </a:r>
          </a:p>
        </p:txBody>
      </p:sp>
      <p:sp>
        <p:nvSpPr>
          <p:cNvPr id="3" name="內容版面配置區 2"/>
          <p:cNvSpPr>
            <a:spLocks noGrp="1"/>
          </p:cNvSpPr>
          <p:nvPr>
            <p:ph idx="1"/>
          </p:nvPr>
        </p:nvSpPr>
        <p:spPr>
          <a:prstGeom prst="rect">
            <a:avLst/>
          </a:prstGeom>
        </p:spPr>
        <p:txBody>
          <a:bodyPr>
            <a:normAutofit/>
          </a:bodyPr>
          <a:lstStyle/>
          <a:p>
            <a:pPr>
              <a:spcBef>
                <a:spcPts val="1200"/>
              </a:spcBef>
            </a:pPr>
            <a:r>
              <a:rPr lang="zh-TW" altLang="en-US" b="1" dirty="0">
                <a:solidFill>
                  <a:srgbClr val="0070C0"/>
                </a:solidFill>
              </a:rPr>
              <a:t>硬碟的轉速</a:t>
            </a:r>
          </a:p>
          <a:p>
            <a:pPr lvl="1">
              <a:spcBef>
                <a:spcPts val="1200"/>
              </a:spcBef>
            </a:pPr>
            <a:r>
              <a:rPr lang="zh-TW" altLang="en-US" dirty="0" smtClean="0"/>
              <a:t>硬碟</a:t>
            </a:r>
            <a:r>
              <a:rPr lang="zh-TW" altLang="en-US" dirty="0"/>
              <a:t>馬達轉動的速度，以</a:t>
            </a:r>
            <a:r>
              <a:rPr lang="zh-TW" altLang="en-US" dirty="0">
                <a:solidFill>
                  <a:srgbClr val="FF0000"/>
                </a:solidFill>
              </a:rPr>
              <a:t>每分鐘可以旋轉的</a:t>
            </a:r>
            <a:r>
              <a:rPr lang="zh-TW" altLang="en-US" dirty="0" smtClean="0">
                <a:solidFill>
                  <a:srgbClr val="FF0000"/>
                </a:solidFill>
              </a:rPr>
              <a:t>次數</a:t>
            </a:r>
            <a:r>
              <a:rPr lang="en-US" altLang="zh-TW" dirty="0" smtClean="0">
                <a:solidFill>
                  <a:srgbClr val="FF0000"/>
                </a:solidFill>
              </a:rPr>
              <a:t>(RPM)</a:t>
            </a:r>
            <a:r>
              <a:rPr lang="zh-TW" altLang="en-US" dirty="0" smtClean="0"/>
              <a:t>為單位。</a:t>
            </a:r>
            <a:endParaRPr lang="en-US" altLang="zh-TW" dirty="0" smtClean="0"/>
          </a:p>
          <a:p>
            <a:pPr lvl="1">
              <a:spcBef>
                <a:spcPts val="1200"/>
              </a:spcBef>
            </a:pPr>
            <a:endParaRPr lang="en-US" altLang="zh-TW" dirty="0" smtClean="0"/>
          </a:p>
          <a:p>
            <a:pPr lvl="1">
              <a:spcBef>
                <a:spcPts val="1200"/>
              </a:spcBef>
            </a:pPr>
            <a:r>
              <a:rPr lang="zh-TW" altLang="en-US" dirty="0" smtClean="0"/>
              <a:t>硬碟</a:t>
            </a:r>
            <a:r>
              <a:rPr lang="zh-TW" altLang="en-US" dirty="0"/>
              <a:t>的轉速愈高，代表硬碟的讀寫頭能夠愈快找到</a:t>
            </a:r>
            <a:r>
              <a:rPr lang="zh-TW" altLang="en-US" dirty="0" smtClean="0"/>
              <a:t>資料。</a:t>
            </a:r>
            <a:endParaRPr lang="zh-TW" altLang="en-US" dirty="0"/>
          </a:p>
        </p:txBody>
      </p:sp>
      <p:sp>
        <p:nvSpPr>
          <p:cNvPr id="5" name="文字方塊 4"/>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64</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545679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prstGeom prst="rect">
            <a:avLst/>
          </a:prstGeom>
        </p:spPr>
        <p:txBody>
          <a:bodyPr/>
          <a:lstStyle/>
          <a:p>
            <a:r>
              <a:rPr lang="en-US" altLang="zh-TW" dirty="0" smtClean="0"/>
              <a:t>2-2.4</a:t>
            </a:r>
            <a:r>
              <a:rPr lang="zh-TW" altLang="en-US" dirty="0" smtClean="0"/>
              <a:t> 輸入與輸出單元</a:t>
            </a:r>
            <a:endParaRPr lang="zh-TW" altLang="en-US" dirty="0"/>
          </a:p>
        </p:txBody>
      </p:sp>
      <p:sp>
        <p:nvSpPr>
          <p:cNvPr id="4" name="內容版面配置區 3"/>
          <p:cNvSpPr>
            <a:spLocks noGrp="1"/>
          </p:cNvSpPr>
          <p:nvPr>
            <p:ph idx="1"/>
          </p:nvPr>
        </p:nvSpPr>
        <p:spPr>
          <a:prstGeom prst="rect">
            <a:avLst/>
          </a:prstGeom>
        </p:spPr>
        <p:txBody>
          <a:bodyPr>
            <a:normAutofit/>
          </a:bodyPr>
          <a:lstStyle/>
          <a:p>
            <a:r>
              <a:rPr lang="zh-TW" altLang="en-US" b="1" dirty="0">
                <a:solidFill>
                  <a:srgbClr val="0070C0"/>
                </a:solidFill>
              </a:rPr>
              <a:t>常見輸入／輸出</a:t>
            </a:r>
            <a:r>
              <a:rPr lang="zh-TW" altLang="en-US" b="1" dirty="0" smtClean="0">
                <a:solidFill>
                  <a:srgbClr val="0070C0"/>
                </a:solidFill>
              </a:rPr>
              <a:t>裝置</a:t>
            </a:r>
            <a:endParaRPr lang="en-US" altLang="zh-TW" b="1" dirty="0" smtClean="0">
              <a:solidFill>
                <a:srgbClr val="0070C0"/>
              </a:solidFill>
            </a:endParaRPr>
          </a:p>
          <a:p>
            <a:pPr lvl="1"/>
            <a:r>
              <a:rPr lang="zh-TW" altLang="en-US" b="1" dirty="0" smtClean="0">
                <a:solidFill>
                  <a:srgbClr val="C00000"/>
                </a:solidFill>
              </a:rPr>
              <a:t>鍵盤</a:t>
            </a:r>
            <a:r>
              <a:rPr lang="en-US" altLang="zh-TW" b="1" dirty="0">
                <a:solidFill>
                  <a:srgbClr val="C00000"/>
                </a:solidFill>
              </a:rPr>
              <a:t>(keyboard)</a:t>
            </a:r>
            <a:r>
              <a:rPr lang="zh-TW" altLang="en-US" b="1" dirty="0" smtClean="0">
                <a:solidFill>
                  <a:srgbClr val="C00000"/>
                </a:solidFill>
              </a:rPr>
              <a:t>與滑鼠</a:t>
            </a:r>
            <a:r>
              <a:rPr lang="en-US" altLang="zh-TW" b="1" dirty="0">
                <a:solidFill>
                  <a:srgbClr val="C00000"/>
                </a:solidFill>
              </a:rPr>
              <a:t>(mouse) </a:t>
            </a:r>
            <a:endParaRPr lang="en-US" altLang="zh-TW" b="1" dirty="0" smtClean="0">
              <a:solidFill>
                <a:srgbClr val="C00000"/>
              </a:solidFill>
            </a:endParaRPr>
          </a:p>
          <a:p>
            <a:pPr lvl="2"/>
            <a:r>
              <a:rPr lang="zh-TW" altLang="en-US" dirty="0" smtClean="0"/>
              <a:t>常用</a:t>
            </a:r>
            <a:r>
              <a:rPr lang="zh-TW" altLang="en-US" dirty="0"/>
              <a:t>的</a:t>
            </a:r>
            <a:r>
              <a:rPr lang="zh-TW" altLang="en-US" dirty="0" smtClean="0"/>
              <a:t>連接埠</a:t>
            </a:r>
            <a:r>
              <a:rPr lang="zh-TW" altLang="en-US" dirty="0"/>
              <a:t>有</a:t>
            </a:r>
            <a:r>
              <a:rPr lang="en-US" altLang="zh-TW" dirty="0"/>
              <a:t>USB</a:t>
            </a:r>
            <a:r>
              <a:rPr lang="zh-TW" altLang="en-US" dirty="0"/>
              <a:t>、</a:t>
            </a:r>
            <a:r>
              <a:rPr lang="en-US" altLang="zh-TW" dirty="0"/>
              <a:t>PS/2 </a:t>
            </a:r>
            <a:r>
              <a:rPr lang="zh-TW" altLang="en-US" dirty="0"/>
              <a:t>等，以及無線</a:t>
            </a:r>
            <a:r>
              <a:rPr lang="zh-TW" altLang="en-US" dirty="0" smtClean="0"/>
              <a:t>規格如藍牙。</a:t>
            </a:r>
            <a:endParaRPr lang="zh-TW" altLang="en-US" dirty="0"/>
          </a:p>
        </p:txBody>
      </p:sp>
      <p:pic>
        <p:nvPicPr>
          <p:cNvPr id="13314"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5616" y="3026005"/>
            <a:ext cx="7454064" cy="3189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65</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grpSp>
        <p:nvGrpSpPr>
          <p:cNvPr id="21" name="群組 6"/>
          <p:cNvGrpSpPr/>
          <p:nvPr/>
        </p:nvGrpSpPr>
        <p:grpSpPr>
          <a:xfrm>
            <a:off x="0" y="6065913"/>
            <a:ext cx="6948263" cy="792087"/>
            <a:chOff x="251520" y="1757446"/>
            <a:chExt cx="6636435" cy="932613"/>
          </a:xfrm>
        </p:grpSpPr>
        <p:sp>
          <p:nvSpPr>
            <p:cNvPr id="22" name="矩形 7">
              <a:hlinkClick r:id="rId4"/>
            </p:cNvPr>
            <p:cNvSpPr/>
            <p:nvPr/>
          </p:nvSpPr>
          <p:spPr>
            <a:xfrm>
              <a:off x="629301" y="2096578"/>
              <a:ext cx="5914775"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影片充電站：肯德基推出藍牙鍵盤的全新餐盤紙（</a:t>
              </a:r>
              <a:r>
                <a:rPr lang="en-US" altLang="zh-TW" b="1" dirty="0">
                  <a:latin typeface="微軟正黑體" pitchFamily="34" charset="-120"/>
                  <a:ea typeface="微軟正黑體" pitchFamily="34" charset="-120"/>
                </a:rPr>
                <a:t>0</a:t>
              </a:r>
              <a:r>
                <a:rPr lang="en-US" altLang="zh-TW" b="1" dirty="0" smtClean="0">
                  <a:latin typeface="微軟正黑體" pitchFamily="34" charset="-120"/>
                  <a:ea typeface="微軟正黑體" pitchFamily="34" charset="-120"/>
                </a:rPr>
                <a:t>:45</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23"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00269"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229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課外補充</a:t>
            </a:r>
            <a:endParaRPr lang="zh-TW" altLang="en-US" dirty="0"/>
          </a:p>
        </p:txBody>
      </p:sp>
      <p:sp>
        <p:nvSpPr>
          <p:cNvPr id="9"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41</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
        <p:nvSpPr>
          <p:cNvPr id="10" name="內容版面配置區 1"/>
          <p:cNvSpPr>
            <a:spLocks noGrp="1"/>
          </p:cNvSpPr>
          <p:nvPr>
            <p:ph idx="1"/>
          </p:nvPr>
        </p:nvSpPr>
        <p:spPr>
          <a:xfrm>
            <a:off x="228600" y="1403874"/>
            <a:ext cx="8686800" cy="4876800"/>
          </a:xfrm>
          <a:prstGeom prst="rect">
            <a:avLst/>
          </a:prstGeom>
        </p:spPr>
        <p:txBody>
          <a:bodyPr>
            <a:normAutofit/>
          </a:bodyPr>
          <a:lstStyle/>
          <a:p>
            <a:pPr>
              <a:spcBef>
                <a:spcPts val="1200"/>
              </a:spcBef>
            </a:pPr>
            <a:r>
              <a:rPr lang="zh-TW" altLang="en-US" b="1" dirty="0" smtClean="0">
                <a:solidFill>
                  <a:srgbClr val="0070C0"/>
                </a:solidFill>
              </a:rPr>
              <a:t>筆記型電腦</a:t>
            </a:r>
            <a:endParaRPr lang="en-US" altLang="zh-TW" b="1" dirty="0">
              <a:solidFill>
                <a:srgbClr val="0070C0"/>
              </a:solidFill>
            </a:endParaRPr>
          </a:p>
          <a:p>
            <a:pPr lvl="1">
              <a:spcBef>
                <a:spcPts val="1200"/>
              </a:spcBef>
            </a:pPr>
            <a:r>
              <a:rPr lang="zh-TW" altLang="en-US" dirty="0" smtClean="0"/>
              <a:t>現在筆電的體積越做越小，一些舊式的外接阜早已漸漸被淘汰。目前的筆電多只剩下數個</a:t>
            </a:r>
            <a:r>
              <a:rPr lang="en-US" altLang="zh-TW" dirty="0" smtClean="0"/>
              <a:t>USB</a:t>
            </a:r>
            <a:r>
              <a:rPr lang="zh-TW" altLang="en-US" dirty="0" smtClean="0"/>
              <a:t>連接阜以及一個</a:t>
            </a:r>
            <a:r>
              <a:rPr lang="en-US" altLang="zh-TW" dirty="0" smtClean="0"/>
              <a:t>HDMI</a:t>
            </a:r>
            <a:r>
              <a:rPr lang="zh-TW" altLang="en-US" dirty="0" smtClean="0"/>
              <a:t>連接阜。</a:t>
            </a:r>
            <a:endParaRPr lang="en-US" altLang="zh-TW" dirty="0" smtClean="0"/>
          </a:p>
          <a:p>
            <a:pPr lvl="1">
              <a:spcBef>
                <a:spcPts val="1200"/>
              </a:spcBef>
            </a:pPr>
            <a:endParaRPr lang="zh-TW" altLang="en-US" dirty="0"/>
          </a:p>
        </p:txBody>
      </p:sp>
    </p:spTree>
    <p:extLst>
      <p:ext uri="{BB962C8B-B14F-4D97-AF65-F5344CB8AC3E}">
        <p14:creationId xmlns:p14="http://schemas.microsoft.com/office/powerpoint/2010/main" val="1682015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r>
              <a:rPr lang="zh-TW" altLang="en-US" dirty="0" smtClean="0"/>
              <a:t>課外補充</a:t>
            </a:r>
            <a:endParaRPr lang="zh-TW" altLang="en-US" dirty="0"/>
          </a:p>
        </p:txBody>
      </p:sp>
      <p:sp>
        <p:nvSpPr>
          <p:cNvPr id="3" name="內容版面配置區 2"/>
          <p:cNvSpPr>
            <a:spLocks noGrp="1"/>
          </p:cNvSpPr>
          <p:nvPr>
            <p:ph idx="1"/>
          </p:nvPr>
        </p:nvSpPr>
        <p:spPr>
          <a:prstGeom prst="rect">
            <a:avLst/>
          </a:prstGeom>
        </p:spPr>
        <p:txBody>
          <a:bodyPr>
            <a:normAutofit/>
          </a:bodyPr>
          <a:lstStyle/>
          <a:p>
            <a:r>
              <a:rPr lang="zh-TW" altLang="en-US" b="1" dirty="0" smtClean="0">
                <a:solidFill>
                  <a:srgbClr val="0070C0"/>
                </a:solidFill>
              </a:rPr>
              <a:t>機械式鍵盤</a:t>
            </a:r>
            <a:endParaRPr lang="en-US" altLang="zh-TW" b="1" dirty="0">
              <a:solidFill>
                <a:srgbClr val="0070C0"/>
              </a:solidFill>
            </a:endParaRPr>
          </a:p>
          <a:p>
            <a:pPr lvl="1"/>
            <a:r>
              <a:rPr lang="zh-TW" altLang="en-US" dirty="0" smtClean="0"/>
              <a:t>較薄膜式鍵盤敏感度更高、反應更快速。</a:t>
            </a:r>
            <a:endParaRPr lang="en-US" altLang="zh-TW" dirty="0" smtClean="0"/>
          </a:p>
          <a:p>
            <a:pPr lvl="1"/>
            <a:r>
              <a:rPr lang="zh-TW" altLang="en-US" dirty="0" smtClean="0"/>
              <a:t>常見大多採用</a:t>
            </a:r>
            <a:r>
              <a:rPr lang="zh-TW" altLang="en-US" dirty="0" smtClean="0">
                <a:hlinkClick r:id="rId3"/>
              </a:rPr>
              <a:t>德國</a:t>
            </a:r>
            <a:r>
              <a:rPr lang="en-US" altLang="zh-TW" dirty="0" smtClean="0">
                <a:hlinkClick r:id="rId3"/>
              </a:rPr>
              <a:t>CHERRY</a:t>
            </a:r>
            <a:r>
              <a:rPr lang="zh-TW" altLang="en-US" dirty="0" smtClean="0">
                <a:hlinkClick r:id="rId3"/>
              </a:rPr>
              <a:t>原廠軸體</a:t>
            </a:r>
            <a:r>
              <a:rPr lang="zh-TW" altLang="en-US" dirty="0" smtClean="0"/>
              <a:t>，可依顏色分為：</a:t>
            </a:r>
            <a:endParaRPr lang="en-US" altLang="zh-TW" dirty="0" smtClean="0"/>
          </a:p>
          <a:p>
            <a:pPr lvl="2"/>
            <a:r>
              <a:rPr lang="zh-TW" altLang="en-US" dirty="0" smtClean="0">
                <a:solidFill>
                  <a:schemeClr val="tx1">
                    <a:lumMod val="50000"/>
                    <a:lumOff val="50000"/>
                  </a:schemeClr>
                </a:solidFill>
              </a:rPr>
              <a:t>茶軸</a:t>
            </a:r>
            <a:endParaRPr lang="en-US" altLang="zh-TW" dirty="0" smtClean="0">
              <a:solidFill>
                <a:schemeClr val="tx1">
                  <a:lumMod val="50000"/>
                  <a:lumOff val="50000"/>
                </a:schemeClr>
              </a:solidFill>
            </a:endParaRPr>
          </a:p>
          <a:p>
            <a:pPr lvl="2"/>
            <a:r>
              <a:rPr lang="zh-TW" altLang="en-US" dirty="0" smtClean="0">
                <a:solidFill>
                  <a:schemeClr val="tx1">
                    <a:lumMod val="50000"/>
                    <a:lumOff val="50000"/>
                  </a:schemeClr>
                </a:solidFill>
              </a:rPr>
              <a:t>青軸</a:t>
            </a:r>
            <a:endParaRPr lang="en-US" altLang="zh-TW" dirty="0" smtClean="0">
              <a:solidFill>
                <a:schemeClr val="tx1">
                  <a:lumMod val="50000"/>
                  <a:lumOff val="50000"/>
                </a:schemeClr>
              </a:solidFill>
            </a:endParaRPr>
          </a:p>
          <a:p>
            <a:pPr lvl="2"/>
            <a:r>
              <a:rPr lang="zh-TW" altLang="en-US" dirty="0" smtClean="0">
                <a:solidFill>
                  <a:schemeClr val="tx1">
                    <a:lumMod val="50000"/>
                    <a:lumOff val="50000"/>
                  </a:schemeClr>
                </a:solidFill>
              </a:rPr>
              <a:t>紅軸</a:t>
            </a:r>
            <a:endParaRPr lang="en-US" altLang="zh-TW" dirty="0" smtClean="0">
              <a:solidFill>
                <a:schemeClr val="tx1">
                  <a:lumMod val="50000"/>
                  <a:lumOff val="50000"/>
                </a:schemeClr>
              </a:solidFill>
            </a:endParaRPr>
          </a:p>
          <a:p>
            <a:pPr lvl="2"/>
            <a:r>
              <a:rPr lang="zh-TW" altLang="en-US" dirty="0" smtClean="0">
                <a:solidFill>
                  <a:schemeClr val="tx1">
                    <a:lumMod val="50000"/>
                    <a:lumOff val="50000"/>
                  </a:schemeClr>
                </a:solidFill>
              </a:rPr>
              <a:t>黑軸</a:t>
            </a:r>
            <a:endParaRPr lang="en-US" altLang="zh-TW" dirty="0" smtClean="0">
              <a:solidFill>
                <a:schemeClr val="tx1">
                  <a:lumMod val="50000"/>
                  <a:lumOff val="50000"/>
                </a:schemeClr>
              </a:solidFill>
            </a:endParaRPr>
          </a:p>
          <a:p>
            <a:pPr lvl="1"/>
            <a:r>
              <a:rPr lang="zh-TW" altLang="en-US" dirty="0" smtClean="0"/>
              <a:t>茶軸及青軸適合文書處理用</a:t>
            </a:r>
            <a:r>
              <a:rPr lang="zh-TW" altLang="en-US" dirty="0"/>
              <a:t>；</a:t>
            </a:r>
            <a:r>
              <a:rPr lang="zh-TW" altLang="en-US" dirty="0" smtClean="0"/>
              <a:t>黑軸和紅軸適合遊戲使用。</a:t>
            </a:r>
            <a:endParaRPr lang="en-US" altLang="zh-TW" dirty="0"/>
          </a:p>
        </p:txBody>
      </p:sp>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65</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665947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r>
              <a:rPr lang="zh-TW" altLang="en-US" dirty="0" smtClean="0"/>
              <a:t>課外補充</a:t>
            </a:r>
            <a:endParaRPr lang="zh-TW" altLang="en-US" dirty="0"/>
          </a:p>
        </p:txBody>
      </p:sp>
      <p:sp>
        <p:nvSpPr>
          <p:cNvPr id="3" name="內容版面配置區 2"/>
          <p:cNvSpPr>
            <a:spLocks noGrp="1"/>
          </p:cNvSpPr>
          <p:nvPr>
            <p:ph idx="1"/>
          </p:nvPr>
        </p:nvSpPr>
        <p:spPr>
          <a:prstGeom prst="rect">
            <a:avLst/>
          </a:prstGeom>
        </p:spPr>
        <p:txBody>
          <a:bodyPr>
            <a:normAutofit/>
          </a:bodyPr>
          <a:lstStyle/>
          <a:p>
            <a:r>
              <a:rPr lang="zh-TW" altLang="en-US" b="1" dirty="0" smtClean="0">
                <a:solidFill>
                  <a:srgbClr val="0070C0"/>
                </a:solidFill>
              </a:rPr>
              <a:t>鍵盤的配置</a:t>
            </a:r>
            <a:endParaRPr lang="en-US" altLang="zh-TW" b="1" dirty="0">
              <a:solidFill>
                <a:srgbClr val="0070C0"/>
              </a:solidFill>
            </a:endParaRPr>
          </a:p>
          <a:p>
            <a:pPr lvl="1"/>
            <a:r>
              <a:rPr lang="zh-TW" altLang="en-US" dirty="0" smtClean="0"/>
              <a:t>現今的鍵盤配置稱為</a:t>
            </a:r>
            <a:r>
              <a:rPr lang="en-US" altLang="zh-TW" dirty="0" smtClean="0"/>
              <a:t>QWERTY</a:t>
            </a:r>
            <a:r>
              <a:rPr lang="zh-TW" altLang="en-US" dirty="0" smtClean="0"/>
              <a:t>，由鍵盤字母區第一行的前六個字母得名。</a:t>
            </a:r>
            <a:endParaRPr lang="en-US" altLang="zh-TW" dirty="0" smtClean="0"/>
          </a:p>
          <a:p>
            <a:pPr lvl="1"/>
            <a:r>
              <a:rPr lang="zh-TW" altLang="en-US" dirty="0" smtClean="0"/>
              <a:t>源自</a:t>
            </a:r>
            <a:r>
              <a:rPr lang="en-US" altLang="zh-TW" dirty="0" smtClean="0"/>
              <a:t>19</a:t>
            </a:r>
            <a:r>
              <a:rPr lang="zh-TW" altLang="en-US" dirty="0" smtClean="0"/>
              <a:t>世紀克里斯托夫・肖爾斯</a:t>
            </a:r>
            <a:r>
              <a:rPr lang="en-US" altLang="zh-TW" dirty="0" smtClean="0"/>
              <a:t>(Christopher Sholes)</a:t>
            </a:r>
            <a:r>
              <a:rPr lang="zh-TW" altLang="en-US" dirty="0" smtClean="0"/>
              <a:t>為了解決打字機將常用字母緊密排列產生容易卡鍵的問題，而將常用字母分開配置。</a:t>
            </a:r>
            <a:endParaRPr lang="en-US" altLang="zh-TW" dirty="0"/>
          </a:p>
        </p:txBody>
      </p:sp>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65</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244738" name="Picture 2" descr="C:\Users\Bill\Desktop\P65-鍵盤配置-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4437112"/>
            <a:ext cx="2273684" cy="2160000"/>
          </a:xfrm>
          <a:prstGeom prst="rect">
            <a:avLst/>
          </a:prstGeom>
          <a:noFill/>
        </p:spPr>
      </p:pic>
      <p:sp>
        <p:nvSpPr>
          <p:cNvPr id="7" name="文字方塊 6"/>
          <p:cNvSpPr txBox="1"/>
          <p:nvPr/>
        </p:nvSpPr>
        <p:spPr>
          <a:xfrm>
            <a:off x="1043608" y="6597352"/>
            <a:ext cx="2160240" cy="246221"/>
          </a:xfrm>
          <a:prstGeom prst="rect">
            <a:avLst/>
          </a:prstGeom>
          <a:noFill/>
        </p:spPr>
        <p:txBody>
          <a:bodyPr wrap="square" rtlCol="0">
            <a:spAutoFit/>
          </a:bodyPr>
          <a:lstStyle/>
          <a:p>
            <a:pPr algn="ctr"/>
            <a:r>
              <a:rPr lang="en-US" altLang="zh-TW" sz="1000" dirty="0" smtClean="0">
                <a:latin typeface="微軟正黑體" pitchFamily="34" charset="-120"/>
                <a:ea typeface="微軟正黑體" pitchFamily="34" charset="-120"/>
              </a:rPr>
              <a:t>【</a:t>
            </a:r>
            <a:r>
              <a:rPr lang="zh-TW" altLang="en-US" sz="1000" dirty="0" smtClean="0">
                <a:latin typeface="微軟正黑體" pitchFamily="34" charset="-120"/>
                <a:ea typeface="微軟正黑體" pitchFamily="34" charset="-120"/>
                <a:hlinkClick r:id="rId4"/>
              </a:rPr>
              <a:t>圖片來源</a:t>
            </a:r>
            <a:r>
              <a:rPr lang="en-US" altLang="zh-TW" sz="1000" dirty="0" smtClean="0">
                <a:latin typeface="微軟正黑體" pitchFamily="34" charset="-120"/>
                <a:ea typeface="微軟正黑體" pitchFamily="34" charset="-120"/>
              </a:rPr>
              <a:t>】</a:t>
            </a:r>
            <a:endParaRPr lang="zh-TW" altLang="en-US" sz="1000" dirty="0">
              <a:latin typeface="微軟正黑體" pitchFamily="34" charset="-120"/>
              <a:ea typeface="微軟正黑體" pitchFamily="34" charset="-120"/>
            </a:endParaRPr>
          </a:p>
        </p:txBody>
      </p:sp>
      <p:pic>
        <p:nvPicPr>
          <p:cNvPr id="244739" name="Picture 3" descr="C:\Users\Bill\Desktop\P65-鍵盤配置-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51920" y="4437112"/>
            <a:ext cx="4818988" cy="1800000"/>
          </a:xfrm>
          <a:prstGeom prst="rect">
            <a:avLst/>
          </a:prstGeom>
          <a:noFill/>
        </p:spPr>
      </p:pic>
      <p:sp>
        <p:nvSpPr>
          <p:cNvPr id="11" name="文字方塊 10"/>
          <p:cNvSpPr txBox="1"/>
          <p:nvPr/>
        </p:nvSpPr>
        <p:spPr>
          <a:xfrm>
            <a:off x="3851920" y="6237312"/>
            <a:ext cx="4824536" cy="246221"/>
          </a:xfrm>
          <a:prstGeom prst="rect">
            <a:avLst/>
          </a:prstGeom>
          <a:noFill/>
        </p:spPr>
        <p:txBody>
          <a:bodyPr wrap="square" rtlCol="0">
            <a:spAutoFit/>
          </a:bodyPr>
          <a:lstStyle/>
          <a:p>
            <a:pPr algn="ctr"/>
            <a:r>
              <a:rPr lang="en-US" altLang="zh-TW" sz="1000" dirty="0" smtClean="0">
                <a:latin typeface="微軟正黑體" pitchFamily="34" charset="-120"/>
                <a:ea typeface="微軟正黑體" pitchFamily="34" charset="-120"/>
              </a:rPr>
              <a:t>【</a:t>
            </a:r>
            <a:r>
              <a:rPr lang="zh-TW" altLang="en-US" sz="1000" dirty="0" smtClean="0">
                <a:latin typeface="微軟正黑體" pitchFamily="34" charset="-120"/>
                <a:ea typeface="微軟正黑體" pitchFamily="34" charset="-120"/>
                <a:hlinkClick r:id="rId6"/>
              </a:rPr>
              <a:t>圖片來源</a:t>
            </a:r>
            <a:r>
              <a:rPr lang="en-US" altLang="zh-TW" sz="1000" dirty="0" smtClean="0">
                <a:latin typeface="微軟正黑體" pitchFamily="34" charset="-120"/>
                <a:ea typeface="微軟正黑體" pitchFamily="34" charset="-120"/>
              </a:rPr>
              <a:t>】</a:t>
            </a:r>
            <a:endParaRPr lang="zh-TW" altLang="en-US" sz="1000" dirty="0">
              <a:latin typeface="微軟正黑體" pitchFamily="34" charset="-120"/>
              <a:ea typeface="微軟正黑體" pitchFamily="34" charset="-120"/>
            </a:endParaRPr>
          </a:p>
        </p:txBody>
      </p:sp>
    </p:spTree>
    <p:extLst>
      <p:ext uri="{BB962C8B-B14F-4D97-AF65-F5344CB8AC3E}">
        <p14:creationId xmlns:p14="http://schemas.microsoft.com/office/powerpoint/2010/main" val="30755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r>
              <a:rPr lang="zh-TW" altLang="en-US" dirty="0" smtClean="0"/>
              <a:t>延伸學習</a:t>
            </a:r>
            <a:endParaRPr lang="zh-TW" altLang="en-US" dirty="0"/>
          </a:p>
        </p:txBody>
      </p:sp>
      <p:sp>
        <p:nvSpPr>
          <p:cNvPr id="3" name="內容版面配置區 2"/>
          <p:cNvSpPr>
            <a:spLocks noGrp="1"/>
          </p:cNvSpPr>
          <p:nvPr>
            <p:ph idx="1"/>
          </p:nvPr>
        </p:nvSpPr>
        <p:spPr>
          <a:prstGeom prst="rect">
            <a:avLst/>
          </a:prstGeom>
        </p:spPr>
        <p:txBody>
          <a:bodyPr>
            <a:normAutofit/>
          </a:bodyPr>
          <a:lstStyle/>
          <a:p>
            <a:r>
              <a:rPr lang="zh-TW" altLang="en-US" b="1" dirty="0">
                <a:solidFill>
                  <a:srgbClr val="0070C0"/>
                </a:solidFill>
              </a:rPr>
              <a:t>虛擬鍵盤</a:t>
            </a:r>
            <a:r>
              <a:rPr lang="en-US" altLang="zh-TW" b="1" dirty="0">
                <a:solidFill>
                  <a:srgbClr val="0070C0"/>
                </a:solidFill>
              </a:rPr>
              <a:t>(virtual keyboard)</a:t>
            </a:r>
          </a:p>
          <a:p>
            <a:pPr lvl="1"/>
            <a:r>
              <a:rPr lang="zh-TW" altLang="en-US" dirty="0" smtClean="0"/>
              <a:t>一種</a:t>
            </a:r>
            <a:r>
              <a:rPr lang="zh-TW" altLang="en-US" dirty="0"/>
              <a:t>模擬實體鍵盤的輸入裝置。</a:t>
            </a:r>
          </a:p>
          <a:p>
            <a:pPr lvl="1"/>
            <a:r>
              <a:rPr lang="zh-TW" altLang="en-US" dirty="0"/>
              <a:t>透過雷射光投影產生鍵盤影像，使用者點一下虛擬鍵盤影像的按鍵，虛擬鍵盤的光學偵測器就會</a:t>
            </a:r>
            <a:r>
              <a:rPr lang="zh-TW" altLang="en-US" dirty="0" smtClean="0"/>
              <a:t>偵測使用者</a:t>
            </a:r>
            <a:r>
              <a:rPr lang="zh-TW" altLang="en-US" dirty="0"/>
              <a:t>所按下的</a:t>
            </a:r>
            <a:r>
              <a:rPr lang="zh-TW" altLang="en-US" dirty="0" smtClean="0"/>
              <a:t>按鍵，</a:t>
            </a:r>
            <a:r>
              <a:rPr lang="zh-TW" altLang="en-US" dirty="0"/>
              <a:t>送出按鍵信號。</a:t>
            </a:r>
            <a:endParaRPr lang="en-US" altLang="zh-TW" dirty="0"/>
          </a:p>
        </p:txBody>
      </p:sp>
      <p:pic>
        <p:nvPicPr>
          <p:cNvPr id="14338"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43361" y="3888113"/>
            <a:ext cx="4233081" cy="2326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65</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grpSp>
        <p:nvGrpSpPr>
          <p:cNvPr id="6" name="群組 6"/>
          <p:cNvGrpSpPr/>
          <p:nvPr/>
        </p:nvGrpSpPr>
        <p:grpSpPr>
          <a:xfrm>
            <a:off x="0" y="6065913"/>
            <a:ext cx="5364006" cy="792087"/>
            <a:chOff x="251520" y="1757446"/>
            <a:chExt cx="5123284" cy="932613"/>
          </a:xfrm>
        </p:grpSpPr>
        <p:sp>
          <p:nvSpPr>
            <p:cNvPr id="7" name="矩形 7">
              <a:hlinkClick r:id="rId4"/>
            </p:cNvPr>
            <p:cNvSpPr/>
            <p:nvPr/>
          </p:nvSpPr>
          <p:spPr>
            <a:xfrm>
              <a:off x="629301" y="2096578"/>
              <a:ext cx="4401692"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影片充電站：台廠研發虛擬鍵盤（</a:t>
              </a:r>
              <a:r>
                <a:rPr lang="en-US" altLang="zh-TW" b="1" dirty="0">
                  <a:latin typeface="微軟正黑體" pitchFamily="34" charset="-120"/>
                  <a:ea typeface="微軟正黑體" pitchFamily="34" charset="-120"/>
                </a:rPr>
                <a:t>1</a:t>
              </a:r>
              <a:r>
                <a:rPr lang="en-US" altLang="zh-TW" b="1" dirty="0" smtClean="0">
                  <a:latin typeface="微軟正黑體" pitchFamily="34" charset="-120"/>
                  <a:ea typeface="微軟正黑體" pitchFamily="34" charset="-120"/>
                </a:rPr>
                <a:t>:46</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8"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87118"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5947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r>
              <a:rPr lang="en-US" altLang="zh-TW" dirty="0" smtClean="0"/>
              <a:t>2-2.4</a:t>
            </a:r>
            <a:r>
              <a:rPr lang="zh-TW" altLang="en-US" dirty="0" smtClean="0"/>
              <a:t> 輸入與輸出單元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smtClean="0">
                <a:solidFill>
                  <a:srgbClr val="C00000"/>
                </a:solidFill>
              </a:rPr>
              <a:t>觸控裝置</a:t>
            </a:r>
            <a:endParaRPr lang="en-US" altLang="zh-TW" b="1" dirty="0">
              <a:solidFill>
                <a:srgbClr val="C00000"/>
              </a:solidFill>
            </a:endParaRPr>
          </a:p>
          <a:p>
            <a:pPr lvl="2">
              <a:spcBef>
                <a:spcPts val="1200"/>
              </a:spcBef>
            </a:pPr>
            <a:r>
              <a:rPr lang="zh-TW" altLang="en-US" dirty="0" smtClean="0"/>
              <a:t>透過手指或觸控筆來操作的觸控裝置，從早期的</a:t>
            </a:r>
            <a:r>
              <a:rPr lang="zh-TW" altLang="en-US" dirty="0" smtClean="0">
                <a:solidFill>
                  <a:srgbClr val="FF0000"/>
                </a:solidFill>
              </a:rPr>
              <a:t>單點式觸控 </a:t>
            </a:r>
            <a:r>
              <a:rPr lang="en-US" altLang="zh-TW" dirty="0" smtClean="0">
                <a:solidFill>
                  <a:srgbClr val="FF0000"/>
                </a:solidFill>
              </a:rPr>
              <a:t>(Single Touch)</a:t>
            </a:r>
            <a:r>
              <a:rPr lang="zh-TW" altLang="en-US" dirty="0" smtClean="0"/>
              <a:t>，一次只能感應一個觸控點，發展至今已有</a:t>
            </a:r>
            <a:r>
              <a:rPr lang="zh-TW" altLang="en-US" dirty="0" smtClean="0">
                <a:solidFill>
                  <a:srgbClr val="FF0000"/>
                </a:solidFill>
              </a:rPr>
              <a:t>多點式觸控 </a:t>
            </a:r>
            <a:r>
              <a:rPr lang="en-US" altLang="zh-TW" dirty="0" smtClean="0">
                <a:solidFill>
                  <a:srgbClr val="FF0000"/>
                </a:solidFill>
              </a:rPr>
              <a:t>(Multi-Touch)</a:t>
            </a:r>
            <a:r>
              <a:rPr lang="zh-TW" altLang="en-US" dirty="0" smtClean="0"/>
              <a:t>，能同時感應多根手指的接觸點。</a:t>
            </a:r>
            <a:endParaRPr lang="en-US" altLang="zh-TW" dirty="0"/>
          </a:p>
        </p:txBody>
      </p:sp>
      <p:pic>
        <p:nvPicPr>
          <p:cNvPr id="15362"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900943" y="3714752"/>
            <a:ext cx="4028511" cy="26732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1" name="文字方塊 10"/>
          <p:cNvSpPr txBox="1"/>
          <p:nvPr/>
        </p:nvSpPr>
        <p:spPr>
          <a:xfrm>
            <a:off x="4760653" y="895633"/>
            <a:ext cx="295465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常見輸入／輸出裝置</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1527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2-2.4</a:t>
            </a:r>
            <a:r>
              <a:rPr lang="zh-TW" altLang="en-US" dirty="0" smtClean="0"/>
              <a:t> 輸入</a:t>
            </a:r>
            <a:r>
              <a:rPr lang="zh-TW" altLang="en-US" dirty="0"/>
              <a:t>與輸出單元</a:t>
            </a:r>
          </a:p>
        </p:txBody>
      </p:sp>
      <p:sp>
        <p:nvSpPr>
          <p:cNvPr id="3" name="內容版面配置區 2"/>
          <p:cNvSpPr>
            <a:spLocks noGrp="1"/>
          </p:cNvSpPr>
          <p:nvPr>
            <p:ph idx="1"/>
          </p:nvPr>
        </p:nvSpPr>
        <p:spPr>
          <a:xfrm>
            <a:off x="228600" y="1403874"/>
            <a:ext cx="5272094" cy="4876800"/>
          </a:xfrm>
          <a:prstGeom prst="rect">
            <a:avLst/>
          </a:prstGeom>
        </p:spPr>
        <p:txBody>
          <a:bodyPr/>
          <a:lstStyle/>
          <a:p>
            <a:pPr lvl="1" algn="just">
              <a:spcBef>
                <a:spcPts val="1200"/>
              </a:spcBef>
            </a:pPr>
            <a:r>
              <a:rPr lang="zh-TW" altLang="en-US" b="1" dirty="0">
                <a:solidFill>
                  <a:srgbClr val="C00000"/>
                </a:solidFill>
              </a:rPr>
              <a:t>搖桿</a:t>
            </a:r>
          </a:p>
          <a:p>
            <a:pPr lvl="2" algn="just">
              <a:spcBef>
                <a:spcPts val="1200"/>
              </a:spcBef>
            </a:pPr>
            <a:r>
              <a:rPr lang="zh-TW" altLang="en-US" dirty="0"/>
              <a:t>對於經常玩電腦遊戲的人來說，搖桿</a:t>
            </a:r>
            <a:r>
              <a:rPr lang="en-US" altLang="zh-TW" dirty="0"/>
              <a:t>(joystick</a:t>
            </a:r>
            <a:r>
              <a:rPr lang="en-US" altLang="zh-TW" dirty="0" smtClean="0"/>
              <a:t>)</a:t>
            </a:r>
            <a:r>
              <a:rPr lang="zh-TW" altLang="en-US" dirty="0" smtClean="0"/>
              <a:t>或遊戲台</a:t>
            </a:r>
            <a:r>
              <a:rPr lang="en-US" altLang="zh-TW" dirty="0"/>
              <a:t>(gamepad</a:t>
            </a:r>
            <a:r>
              <a:rPr lang="en-US" altLang="zh-TW" dirty="0" smtClean="0"/>
              <a:t>)</a:t>
            </a:r>
            <a:r>
              <a:rPr lang="zh-TW" altLang="en-US" dirty="0" smtClean="0"/>
              <a:t>往往</a:t>
            </a:r>
            <a:r>
              <a:rPr lang="zh-TW" altLang="en-US" dirty="0"/>
              <a:t>是必備的</a:t>
            </a:r>
            <a:r>
              <a:rPr lang="zh-TW" altLang="en-US" dirty="0" smtClean="0"/>
              <a:t>輸入設備。</a:t>
            </a:r>
            <a:endParaRPr lang="zh-TW" altLang="en-US" dirty="0"/>
          </a:p>
        </p:txBody>
      </p:sp>
      <p:pic>
        <p:nvPicPr>
          <p:cNvPr id="1638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504" y="2143116"/>
            <a:ext cx="3619672" cy="412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7" name="文字方塊 6"/>
          <p:cNvSpPr txBox="1"/>
          <p:nvPr/>
        </p:nvSpPr>
        <p:spPr>
          <a:xfrm>
            <a:off x="4760653" y="895633"/>
            <a:ext cx="295465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常見輸入／輸出裝置</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580877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3968" y="3284984"/>
            <a:ext cx="4860032" cy="218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prstGeom prst="rect">
            <a:avLst/>
          </a:prstGeom>
        </p:spPr>
        <p:txBody>
          <a:bodyPr/>
          <a:lstStyle/>
          <a:p>
            <a:r>
              <a:rPr lang="en-US" altLang="zh-TW" dirty="0" smtClean="0"/>
              <a:t>2-2.4</a:t>
            </a:r>
            <a:r>
              <a:rPr lang="zh-TW" altLang="en-US" dirty="0" smtClean="0"/>
              <a:t> 輸入與輸出單元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r>
              <a:rPr lang="zh-TW" altLang="en-US" b="1" dirty="0" smtClean="0">
                <a:solidFill>
                  <a:srgbClr val="C00000"/>
                </a:solidFill>
              </a:rPr>
              <a:t>掃描器</a:t>
            </a:r>
            <a:r>
              <a:rPr lang="en-US" altLang="zh-TW" b="1" dirty="0">
                <a:solidFill>
                  <a:srgbClr val="C00000"/>
                </a:solidFill>
              </a:rPr>
              <a:t>(scanner) </a:t>
            </a:r>
            <a:endParaRPr lang="en-US" altLang="zh-TW" b="1" dirty="0" smtClean="0">
              <a:solidFill>
                <a:srgbClr val="C00000"/>
              </a:solidFill>
            </a:endParaRPr>
          </a:p>
          <a:p>
            <a:pPr lvl="2" algn="just"/>
            <a:r>
              <a:rPr lang="zh-TW" altLang="en-US" dirty="0" smtClean="0"/>
              <a:t>利用</a:t>
            </a:r>
            <a:r>
              <a:rPr lang="zh-TW" altLang="en-US" dirty="0"/>
              <a:t>光學原理將圖片</a:t>
            </a:r>
            <a:r>
              <a:rPr lang="zh-TW" altLang="en-US" dirty="0" smtClean="0"/>
              <a:t>或相片</a:t>
            </a:r>
            <a:r>
              <a:rPr lang="zh-TW" altLang="en-US" dirty="0"/>
              <a:t>轉換為電腦可處理的數位資料，是</a:t>
            </a:r>
            <a:r>
              <a:rPr lang="zh-TW" altLang="en-US" dirty="0" smtClean="0"/>
              <a:t>一種輸入設備。</a:t>
            </a:r>
            <a:endParaRPr lang="en-US" altLang="zh-TW" dirty="0" smtClean="0"/>
          </a:p>
          <a:p>
            <a:pPr lvl="2" algn="just"/>
            <a:r>
              <a:rPr lang="zh-TW" altLang="en-US" dirty="0" smtClean="0"/>
              <a:t>若</a:t>
            </a:r>
            <a:r>
              <a:rPr lang="zh-TW" altLang="en-US" dirty="0"/>
              <a:t>再配合</a:t>
            </a:r>
            <a:r>
              <a:rPr lang="zh-TW" altLang="en-US" dirty="0" smtClean="0">
                <a:solidFill>
                  <a:srgbClr val="FF0000"/>
                </a:solidFill>
              </a:rPr>
              <a:t>光學字元辨識</a:t>
            </a:r>
            <a:r>
              <a:rPr lang="zh-TW" altLang="en-US" dirty="0">
                <a:solidFill>
                  <a:srgbClr val="FF0000"/>
                </a:solidFill>
              </a:rPr>
              <a:t>軟體</a:t>
            </a:r>
            <a:r>
              <a:rPr lang="en-US" altLang="zh-TW" dirty="0" smtClean="0">
                <a:solidFill>
                  <a:srgbClr val="FF0000"/>
                </a:solidFill>
              </a:rPr>
              <a:t>(OCR)</a:t>
            </a:r>
            <a:r>
              <a:rPr lang="zh-TW" altLang="en-US" dirty="0" smtClean="0"/>
              <a:t>掃描</a:t>
            </a:r>
            <a:r>
              <a:rPr lang="zh-TW" altLang="en-US" dirty="0"/>
              <a:t>文件上的文字圖形也能正確地</a:t>
            </a:r>
            <a:r>
              <a:rPr lang="zh-TW" altLang="en-US" dirty="0" smtClean="0"/>
              <a:t>轉換成</a:t>
            </a:r>
            <a:r>
              <a:rPr lang="zh-TW" altLang="en-US" dirty="0"/>
              <a:t>文字及</a:t>
            </a:r>
            <a:r>
              <a:rPr lang="zh-TW" altLang="en-US" dirty="0" smtClean="0"/>
              <a:t>符號。</a:t>
            </a:r>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66</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7" name="文字方塊 6"/>
          <p:cNvSpPr txBox="1"/>
          <p:nvPr/>
        </p:nvSpPr>
        <p:spPr>
          <a:xfrm>
            <a:off x="4760653" y="895633"/>
            <a:ext cx="295465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常見輸入／輸出裝置</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grpSp>
        <p:nvGrpSpPr>
          <p:cNvPr id="13" name="群組 6"/>
          <p:cNvGrpSpPr/>
          <p:nvPr/>
        </p:nvGrpSpPr>
        <p:grpSpPr>
          <a:xfrm>
            <a:off x="0" y="6065913"/>
            <a:ext cx="4932039" cy="792087"/>
            <a:chOff x="251520" y="1757446"/>
            <a:chExt cx="4710703" cy="932613"/>
          </a:xfrm>
        </p:grpSpPr>
        <p:sp>
          <p:nvSpPr>
            <p:cNvPr id="14" name="矩形 7">
              <a:hlinkClick r:id="rId4"/>
            </p:cNvPr>
            <p:cNvSpPr/>
            <p:nvPr/>
          </p:nvSpPr>
          <p:spPr>
            <a:xfrm>
              <a:off x="629301" y="2096578"/>
              <a:ext cx="3920264"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a:t>
              </a:r>
              <a:r>
                <a:rPr lang="en-US" altLang="zh-TW" b="1" dirty="0" smtClean="0">
                  <a:latin typeface="微軟正黑體" pitchFamily="34" charset="-120"/>
                  <a:ea typeface="微軟正黑體" pitchFamily="34" charset="-120"/>
                </a:rPr>
                <a:t>OCR</a:t>
              </a:r>
              <a:r>
                <a:rPr lang="zh-TW" altLang="en-US" b="1" dirty="0" smtClean="0">
                  <a:latin typeface="微軟正黑體" pitchFamily="34" charset="-120"/>
                  <a:ea typeface="微軟正黑體" pitchFamily="34" charset="-120"/>
                </a:rPr>
                <a:t>介紹影片（</a:t>
              </a:r>
              <a:r>
                <a:rPr lang="en-US" altLang="zh-TW" b="1" dirty="0" smtClean="0">
                  <a:latin typeface="微軟正黑體" pitchFamily="34" charset="-120"/>
                  <a:ea typeface="微軟正黑體" pitchFamily="34" charset="-120"/>
                </a:rPr>
                <a:t>1:11</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5"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74537"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6"/>
          <p:cNvGrpSpPr/>
          <p:nvPr/>
        </p:nvGrpSpPr>
        <p:grpSpPr>
          <a:xfrm>
            <a:off x="0" y="5301208"/>
            <a:ext cx="5076055" cy="792087"/>
            <a:chOff x="251520" y="1757446"/>
            <a:chExt cx="4848256" cy="932613"/>
          </a:xfrm>
        </p:grpSpPr>
        <p:sp>
          <p:nvSpPr>
            <p:cNvPr id="18" name="矩形 7">
              <a:hlinkClick r:id="rId7"/>
            </p:cNvPr>
            <p:cNvSpPr/>
            <p:nvPr/>
          </p:nvSpPr>
          <p:spPr>
            <a:xfrm>
              <a:off x="629301" y="2096578"/>
              <a:ext cx="3989079"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影片充電站：掃描器運作原理（</a:t>
              </a:r>
              <a:r>
                <a:rPr lang="en-US" altLang="zh-TW" b="1" dirty="0" smtClean="0">
                  <a:latin typeface="微軟正黑體" pitchFamily="34" charset="-120"/>
                  <a:ea typeface="微軟正黑體" pitchFamily="34" charset="-120"/>
                </a:rPr>
                <a:t>0:40</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9"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12090"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4569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2-2.4</a:t>
            </a:r>
            <a:r>
              <a:rPr lang="zh-TW" altLang="en-US" dirty="0" smtClean="0"/>
              <a:t> 輸入與輸出單元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r>
              <a:rPr lang="zh-TW" altLang="en-US" b="1" dirty="0" smtClean="0">
                <a:solidFill>
                  <a:srgbClr val="C00000"/>
                </a:solidFill>
              </a:rPr>
              <a:t>麥克風</a:t>
            </a:r>
            <a:r>
              <a:rPr lang="en-US" altLang="zh-TW" b="1" dirty="0">
                <a:solidFill>
                  <a:srgbClr val="C00000"/>
                </a:solidFill>
              </a:rPr>
              <a:t>(microphone)</a:t>
            </a:r>
            <a:r>
              <a:rPr lang="zh-TW" altLang="en-US" b="1" dirty="0" smtClean="0">
                <a:solidFill>
                  <a:srgbClr val="C00000"/>
                </a:solidFill>
              </a:rPr>
              <a:t>與喇叭</a:t>
            </a:r>
            <a:r>
              <a:rPr lang="en-US" altLang="zh-TW" b="1" dirty="0">
                <a:solidFill>
                  <a:srgbClr val="C00000"/>
                </a:solidFill>
              </a:rPr>
              <a:t>(speaker)</a:t>
            </a:r>
            <a:endParaRPr lang="zh-TW" altLang="en-US" b="1" dirty="0">
              <a:solidFill>
                <a:srgbClr val="C00000"/>
              </a:solidFill>
            </a:endParaRPr>
          </a:p>
          <a:p>
            <a:pPr lvl="2"/>
            <a:r>
              <a:rPr lang="zh-TW" altLang="en-US" dirty="0"/>
              <a:t>電腦中的聲音訊號經主機板音效處理模組的</a:t>
            </a:r>
            <a:r>
              <a:rPr lang="en-US" altLang="zh-TW" dirty="0" smtClean="0"/>
              <a:t>DAC</a:t>
            </a:r>
            <a:r>
              <a:rPr lang="zh-TW" altLang="en-US" dirty="0" smtClean="0"/>
              <a:t>將</a:t>
            </a:r>
            <a:r>
              <a:rPr lang="zh-TW" altLang="en-US" dirty="0"/>
              <a:t>數位信號轉換為類比</a:t>
            </a:r>
            <a:r>
              <a:rPr lang="zh-TW" altLang="en-US" dirty="0" smtClean="0"/>
              <a:t>信號，或是透過</a:t>
            </a:r>
            <a:r>
              <a:rPr lang="en-US" altLang="zh-TW" dirty="0" smtClean="0"/>
              <a:t>ADC</a:t>
            </a:r>
            <a:r>
              <a:rPr lang="zh-TW" altLang="en-US" dirty="0" smtClean="0"/>
              <a:t>將</a:t>
            </a:r>
            <a:r>
              <a:rPr lang="zh-TW" altLang="en-US" dirty="0"/>
              <a:t>類比信號轉為數位信號，聲音訊號經轉換後即可透過</a:t>
            </a:r>
            <a:r>
              <a:rPr lang="zh-TW" altLang="en-US" dirty="0" smtClean="0"/>
              <a:t>喇叭輸出。</a:t>
            </a:r>
            <a:endParaRPr lang="zh-TW" altLang="en-US" dirty="0"/>
          </a:p>
        </p:txBody>
      </p:sp>
      <p:pic>
        <p:nvPicPr>
          <p:cNvPr id="18434"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8102" y="3286124"/>
            <a:ext cx="7024426" cy="286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2" name="文字方塊 11"/>
          <p:cNvSpPr txBox="1"/>
          <p:nvPr/>
        </p:nvSpPr>
        <p:spPr>
          <a:xfrm>
            <a:off x="4760653" y="895633"/>
            <a:ext cx="295465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常見輸入／輸出裝置</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044580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2-2.4</a:t>
            </a:r>
            <a:r>
              <a:rPr lang="zh-TW" altLang="en-US" dirty="0" smtClean="0"/>
              <a:t> 輸入與輸出單元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smtClean="0">
                <a:solidFill>
                  <a:srgbClr val="C00000"/>
                </a:solidFill>
              </a:rPr>
              <a:t>顯示器（螢幕）</a:t>
            </a:r>
            <a:endParaRPr lang="zh-TW" altLang="en-US" b="1" dirty="0">
              <a:solidFill>
                <a:srgbClr val="C00000"/>
              </a:solidFill>
            </a:endParaRPr>
          </a:p>
          <a:p>
            <a:pPr lvl="2">
              <a:spcBef>
                <a:spcPts val="1200"/>
              </a:spcBef>
            </a:pPr>
            <a:r>
              <a:rPr lang="zh-TW" altLang="en-US" dirty="0" smtClean="0"/>
              <a:t>電腦最基本的輸出裝置之一。</a:t>
            </a:r>
            <a:endParaRPr lang="en-US" altLang="zh-TW" dirty="0" smtClean="0"/>
          </a:p>
          <a:p>
            <a:pPr lvl="2">
              <a:spcBef>
                <a:spcPts val="1200"/>
              </a:spcBef>
            </a:pPr>
            <a:r>
              <a:rPr lang="zh-TW" altLang="en-US" dirty="0" smtClean="0"/>
              <a:t>常見的為 </a:t>
            </a:r>
            <a:r>
              <a:rPr lang="en-US" altLang="zh-TW" dirty="0" smtClean="0"/>
              <a:t>LCD(Liquid  Crystal  Display) </a:t>
            </a:r>
            <a:r>
              <a:rPr lang="zh-TW" altLang="en-US" dirty="0" smtClean="0"/>
              <a:t>液晶顯示器。</a:t>
            </a:r>
            <a:endParaRPr lang="en-US" altLang="zh-TW" dirty="0" smtClean="0"/>
          </a:p>
          <a:p>
            <a:pPr lvl="3">
              <a:spcBef>
                <a:spcPts val="1200"/>
              </a:spcBef>
            </a:pPr>
            <a:r>
              <a:rPr lang="zh-TW" altLang="en-US" dirty="0" smtClean="0">
                <a:solidFill>
                  <a:schemeClr val="tx1">
                    <a:lumMod val="50000"/>
                    <a:lumOff val="50000"/>
                  </a:schemeClr>
                </a:solidFill>
              </a:rPr>
              <a:t>可因不同材質分為 </a:t>
            </a:r>
            <a:r>
              <a:rPr lang="en-US" altLang="zh-TW" dirty="0" smtClean="0">
                <a:solidFill>
                  <a:schemeClr val="tx1">
                    <a:lumMod val="50000"/>
                    <a:lumOff val="50000"/>
                  </a:schemeClr>
                </a:solidFill>
              </a:rPr>
              <a:t>CCFL </a:t>
            </a:r>
            <a:r>
              <a:rPr lang="zh-TW" altLang="en-US" dirty="0" smtClean="0">
                <a:solidFill>
                  <a:schemeClr val="tx1">
                    <a:lumMod val="50000"/>
                    <a:lumOff val="50000"/>
                  </a:schemeClr>
                </a:solidFill>
              </a:rPr>
              <a:t>及 </a:t>
            </a:r>
            <a:r>
              <a:rPr lang="en-US" altLang="zh-TW" dirty="0" smtClean="0">
                <a:solidFill>
                  <a:schemeClr val="tx1">
                    <a:lumMod val="50000"/>
                    <a:lumOff val="50000"/>
                  </a:schemeClr>
                </a:solidFill>
              </a:rPr>
              <a:t>LED </a:t>
            </a:r>
            <a:r>
              <a:rPr lang="zh-TW" altLang="en-US" dirty="0" smtClean="0">
                <a:solidFill>
                  <a:schemeClr val="tx1">
                    <a:lumMod val="50000"/>
                    <a:lumOff val="50000"/>
                  </a:schemeClr>
                </a:solidFill>
              </a:rPr>
              <a:t>兩種。</a:t>
            </a:r>
            <a:endParaRPr lang="en-US" altLang="zh-TW" dirty="0" smtClean="0">
              <a:solidFill>
                <a:schemeClr val="tx1">
                  <a:lumMod val="50000"/>
                  <a:lumOff val="50000"/>
                </a:schemeClr>
              </a:solidFill>
            </a:endParaRPr>
          </a:p>
        </p:txBody>
      </p:sp>
      <p:pic>
        <p:nvPicPr>
          <p:cNvPr id="1945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938822" y="4005064"/>
            <a:ext cx="7665626"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67</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7" name="文字方塊 6"/>
          <p:cNvSpPr txBox="1"/>
          <p:nvPr/>
        </p:nvSpPr>
        <p:spPr>
          <a:xfrm>
            <a:off x="4760653" y="895633"/>
            <a:ext cx="295465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常見輸入／輸出裝置</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6482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延伸學習</a:t>
            </a:r>
            <a:endParaRPr lang="zh-TW" altLang="en-US" dirty="0"/>
          </a:p>
        </p:txBody>
      </p:sp>
      <p:sp>
        <p:nvSpPr>
          <p:cNvPr id="2" name="內容版面配置區 1"/>
          <p:cNvSpPr>
            <a:spLocks noGrp="1"/>
          </p:cNvSpPr>
          <p:nvPr>
            <p:ph idx="1"/>
          </p:nvPr>
        </p:nvSpPr>
        <p:spPr>
          <a:xfrm>
            <a:off x="228600" y="1288504"/>
            <a:ext cx="8686800" cy="4876800"/>
          </a:xfrm>
          <a:prstGeom prst="rect">
            <a:avLst/>
          </a:prstGeom>
        </p:spPr>
        <p:txBody>
          <a:bodyPr>
            <a:normAutofit/>
          </a:bodyPr>
          <a:lstStyle/>
          <a:p>
            <a:pPr>
              <a:spcBef>
                <a:spcPts val="1200"/>
              </a:spcBef>
            </a:pPr>
            <a:r>
              <a:rPr lang="zh-TW" altLang="en-US" b="1" dirty="0" smtClean="0">
                <a:solidFill>
                  <a:srgbClr val="0070C0"/>
                </a:solidFill>
              </a:rPr>
              <a:t>顯示器的規格：</a:t>
            </a:r>
            <a:endParaRPr lang="zh-TW" altLang="en-US" b="1" dirty="0">
              <a:solidFill>
                <a:srgbClr val="0070C0"/>
              </a:solidFill>
            </a:endParaRPr>
          </a:p>
        </p:txBody>
      </p:sp>
      <p:sp>
        <p:nvSpPr>
          <p:cNvPr id="5" name="文字方塊 4"/>
          <p:cNvSpPr txBox="1"/>
          <p:nvPr/>
        </p:nvSpPr>
        <p:spPr>
          <a:xfrm>
            <a:off x="7164288" y="593998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68</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4268998902"/>
              </p:ext>
            </p:extLst>
          </p:nvPr>
        </p:nvGraphicFramePr>
        <p:xfrm>
          <a:off x="500603" y="1939719"/>
          <a:ext cx="8031837" cy="3865545"/>
        </p:xfrm>
        <a:graphic>
          <a:graphicData uri="http://schemas.openxmlformats.org/drawingml/2006/table">
            <a:tbl>
              <a:tblPr firstRow="1" bandRow="1">
                <a:tableStyleId>{69012ECD-51FC-41F1-AA8D-1B2483CD663E}</a:tableStyleId>
              </a:tblPr>
              <a:tblGrid>
                <a:gridCol w="1468021">
                  <a:extLst>
                    <a:ext uri="{9D8B030D-6E8A-4147-A177-3AD203B41FA5}">
                      <a16:colId xmlns:a16="http://schemas.microsoft.com/office/drawing/2014/main" val="20000"/>
                    </a:ext>
                  </a:extLst>
                </a:gridCol>
                <a:gridCol w="2414230">
                  <a:extLst>
                    <a:ext uri="{9D8B030D-6E8A-4147-A177-3AD203B41FA5}">
                      <a16:colId xmlns:a16="http://schemas.microsoft.com/office/drawing/2014/main" val="20001"/>
                    </a:ext>
                  </a:extLst>
                </a:gridCol>
                <a:gridCol w="4149586">
                  <a:extLst>
                    <a:ext uri="{9D8B030D-6E8A-4147-A177-3AD203B41FA5}">
                      <a16:colId xmlns:a16="http://schemas.microsoft.com/office/drawing/2014/main" val="20002"/>
                    </a:ext>
                  </a:extLst>
                </a:gridCol>
              </a:tblGrid>
              <a:tr h="383604">
                <a:tc>
                  <a:txBody>
                    <a:bodyPr/>
                    <a:lstStyle/>
                    <a:p>
                      <a:pPr algn="ctr"/>
                      <a:r>
                        <a:rPr lang="zh-TW" altLang="en-US" sz="1900" dirty="0" smtClean="0">
                          <a:latin typeface="微軟正黑體" pitchFamily="34" charset="-120"/>
                          <a:ea typeface="微軟正黑體" pitchFamily="34" charset="-120"/>
                        </a:rPr>
                        <a:t>名　　稱</a:t>
                      </a:r>
                      <a:endParaRPr lang="zh-TW" altLang="en-US" sz="1900" dirty="0">
                        <a:latin typeface="微軟正黑體" pitchFamily="34" charset="-120"/>
                        <a:ea typeface="微軟正黑體" pitchFamily="34" charset="-120"/>
                      </a:endParaRPr>
                    </a:p>
                  </a:txBody>
                  <a:tcPr marL="88524" marR="88524" marT="44262" marB="44262">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gridSpan="2">
                  <a:txBody>
                    <a:bodyPr/>
                    <a:lstStyle/>
                    <a:p>
                      <a:pPr algn="ctr"/>
                      <a:r>
                        <a:rPr lang="zh-TW" altLang="en-US" sz="1900" dirty="0" smtClean="0">
                          <a:latin typeface="微軟正黑體" pitchFamily="34" charset="-120"/>
                          <a:ea typeface="微軟正黑體" pitchFamily="34" charset="-120"/>
                        </a:rPr>
                        <a:t>說　　明</a:t>
                      </a:r>
                      <a:endParaRPr lang="zh-TW" altLang="en-US" sz="1900" dirty="0">
                        <a:latin typeface="微軟正黑體" pitchFamily="34" charset="-120"/>
                        <a:ea typeface="微軟正黑體" pitchFamily="34" charset="-120"/>
                      </a:endParaRPr>
                    </a:p>
                  </a:txBody>
                  <a:tcPr marL="88524" marR="88524" marT="44262" marB="44262">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383604">
                <a:tc>
                  <a:txBody>
                    <a:bodyPr/>
                    <a:lstStyle/>
                    <a:p>
                      <a:pPr algn="ctr"/>
                      <a:r>
                        <a:rPr lang="zh-TW" altLang="en-US" sz="1900" b="1" dirty="0" smtClean="0">
                          <a:latin typeface="微軟正黑體" pitchFamily="34" charset="-120"/>
                          <a:ea typeface="微軟正黑體" pitchFamily="34" charset="-120"/>
                        </a:rPr>
                        <a:t>顯示器尺寸</a:t>
                      </a:r>
                      <a:endParaRPr lang="zh-TW" altLang="en-US" sz="1900" b="1" dirty="0">
                        <a:latin typeface="微軟正黑體" pitchFamily="34" charset="-120"/>
                        <a:ea typeface="微軟正黑體" pitchFamily="34" charset="-120"/>
                      </a:endParaRPr>
                    </a:p>
                  </a:txBody>
                  <a:tcPr marL="88524" marR="88524" marT="44262" marB="44262"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gridSpan="2">
                  <a:txBody>
                    <a:bodyPr/>
                    <a:lstStyle/>
                    <a:p>
                      <a:r>
                        <a:rPr lang="zh-TW" altLang="en-US" sz="1900" dirty="0" smtClean="0">
                          <a:latin typeface="微軟正黑體" pitchFamily="34" charset="-120"/>
                          <a:ea typeface="微軟正黑體" pitchFamily="34" charset="-120"/>
                        </a:rPr>
                        <a:t>顯示器畫面的</a:t>
                      </a:r>
                      <a:r>
                        <a:rPr lang="zh-TW" altLang="en-US" sz="1900" dirty="0" smtClean="0">
                          <a:solidFill>
                            <a:srgbClr val="FF0000"/>
                          </a:solidFill>
                          <a:latin typeface="微軟正黑體" pitchFamily="34" charset="-120"/>
                          <a:ea typeface="微軟正黑體" pitchFamily="34" charset="-120"/>
                        </a:rPr>
                        <a:t>對角線長度</a:t>
                      </a:r>
                      <a:r>
                        <a:rPr lang="zh-TW" altLang="en-US" sz="1900" dirty="0" smtClean="0">
                          <a:latin typeface="微軟正黑體" pitchFamily="34" charset="-120"/>
                          <a:ea typeface="微軟正黑體" pitchFamily="34" charset="-120"/>
                        </a:rPr>
                        <a:t>，通常以英吋 </a:t>
                      </a:r>
                      <a:r>
                        <a:rPr lang="en-US" altLang="zh-TW" sz="1900" dirty="0" smtClean="0">
                          <a:latin typeface="微軟正黑體" pitchFamily="34" charset="-120"/>
                          <a:ea typeface="微軟正黑體" pitchFamily="34" charset="-120"/>
                        </a:rPr>
                        <a:t>(inch) </a:t>
                      </a:r>
                      <a:r>
                        <a:rPr lang="zh-TW" altLang="en-US" sz="1900" dirty="0" smtClean="0">
                          <a:latin typeface="微軟正黑體" pitchFamily="34" charset="-120"/>
                          <a:ea typeface="微軟正黑體" pitchFamily="34" charset="-120"/>
                        </a:rPr>
                        <a:t>作為單位。</a:t>
                      </a:r>
                      <a:endParaRPr lang="zh-TW" altLang="en-US" sz="1900" dirty="0">
                        <a:latin typeface="微軟正黑體" pitchFamily="34" charset="-120"/>
                        <a:ea typeface="微軟正黑體" pitchFamily="34" charset="-120"/>
                      </a:endParaRPr>
                    </a:p>
                  </a:txBody>
                  <a:tcPr marL="88524" marR="88524" marT="44262" marB="44262"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1"/>
                  </a:ext>
                </a:extLst>
              </a:tr>
              <a:tr h="678683">
                <a:tc>
                  <a:txBody>
                    <a:bodyPr/>
                    <a:lstStyle/>
                    <a:p>
                      <a:pPr algn="ctr"/>
                      <a:r>
                        <a:rPr lang="zh-TW" altLang="en-US" sz="1900" b="1" dirty="0" smtClean="0">
                          <a:latin typeface="微軟正黑體" pitchFamily="34" charset="-120"/>
                          <a:ea typeface="微軟正黑體" pitchFamily="34" charset="-120"/>
                        </a:rPr>
                        <a:t>螢幕比例</a:t>
                      </a:r>
                      <a:endParaRPr lang="zh-TW" altLang="en-US" sz="1900" b="1" dirty="0">
                        <a:latin typeface="微軟正黑體" pitchFamily="34" charset="-120"/>
                        <a:ea typeface="微軟正黑體" pitchFamily="34" charset="-120"/>
                      </a:endParaRPr>
                    </a:p>
                  </a:txBody>
                  <a:tcPr marL="88524" marR="88524" marT="44262" marB="44262"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gridSpan="2">
                  <a:txBody>
                    <a:bodyPr/>
                    <a:lstStyle/>
                    <a:p>
                      <a:r>
                        <a:rPr lang="zh-TW" altLang="en-US" sz="1900" dirty="0" smtClean="0">
                          <a:latin typeface="微軟正黑體" pitchFamily="34" charset="-120"/>
                          <a:ea typeface="微軟正黑體" pitchFamily="34" charset="-120"/>
                        </a:rPr>
                        <a:t>以顯示器的</a:t>
                      </a:r>
                      <a:r>
                        <a:rPr lang="zh-TW" altLang="en-US" sz="1900" dirty="0" smtClean="0">
                          <a:solidFill>
                            <a:srgbClr val="FF0000"/>
                          </a:solidFill>
                          <a:latin typeface="微軟正黑體" pitchFamily="34" charset="-120"/>
                          <a:ea typeface="微軟正黑體" pitchFamily="34" charset="-120"/>
                        </a:rPr>
                        <a:t>水平解析度除以垂直解析度</a:t>
                      </a:r>
                      <a:r>
                        <a:rPr lang="zh-TW" altLang="en-US" sz="1900" dirty="0" smtClean="0">
                          <a:latin typeface="微軟正黑體" pitchFamily="34" charset="-120"/>
                          <a:ea typeface="微軟正黑體" pitchFamily="34" charset="-120"/>
                        </a:rPr>
                        <a:t>所得的比例，傳統電視畫面的比例是</a:t>
                      </a:r>
                      <a:r>
                        <a:rPr lang="en-US" altLang="zh-TW" sz="1900" dirty="0" smtClean="0">
                          <a:latin typeface="微軟正黑體" pitchFamily="34" charset="-120"/>
                          <a:ea typeface="微軟正黑體" pitchFamily="34" charset="-120"/>
                        </a:rPr>
                        <a:t>4</a:t>
                      </a:r>
                      <a:r>
                        <a:rPr lang="zh-TW" altLang="en-US" sz="1900" dirty="0" smtClean="0">
                          <a:latin typeface="微軟正黑體" pitchFamily="34" charset="-120"/>
                          <a:ea typeface="微軟正黑體" pitchFamily="34" charset="-120"/>
                        </a:rPr>
                        <a:t>：</a:t>
                      </a:r>
                      <a:r>
                        <a:rPr lang="en-US" altLang="zh-TW" sz="1900" dirty="0" smtClean="0">
                          <a:latin typeface="微軟正黑體" pitchFamily="34" charset="-120"/>
                          <a:ea typeface="微軟正黑體" pitchFamily="34" charset="-120"/>
                        </a:rPr>
                        <a:t>3</a:t>
                      </a:r>
                      <a:r>
                        <a:rPr lang="zh-TW" altLang="en-US" sz="1900" dirty="0" smtClean="0">
                          <a:latin typeface="微軟正黑體" pitchFamily="34" charset="-120"/>
                          <a:ea typeface="微軟正黑體" pitchFamily="34" charset="-120"/>
                        </a:rPr>
                        <a:t>，寬螢幕的比例是</a:t>
                      </a:r>
                      <a:r>
                        <a:rPr lang="en-US" altLang="zh-TW" sz="1900" dirty="0" smtClean="0">
                          <a:latin typeface="微軟正黑體" pitchFamily="34" charset="-120"/>
                          <a:ea typeface="微軟正黑體" pitchFamily="34" charset="-120"/>
                        </a:rPr>
                        <a:t>16</a:t>
                      </a:r>
                      <a:r>
                        <a:rPr lang="zh-TW" altLang="en-US" sz="1900" dirty="0" smtClean="0">
                          <a:latin typeface="微軟正黑體" pitchFamily="34" charset="-120"/>
                          <a:ea typeface="微軟正黑體" pitchFamily="34" charset="-120"/>
                        </a:rPr>
                        <a:t>：</a:t>
                      </a:r>
                      <a:r>
                        <a:rPr lang="en-US" altLang="zh-TW" sz="1900" dirty="0" smtClean="0">
                          <a:latin typeface="微軟正黑體" pitchFamily="34" charset="-120"/>
                          <a:ea typeface="微軟正黑體" pitchFamily="34" charset="-120"/>
                        </a:rPr>
                        <a:t>9 </a:t>
                      </a:r>
                      <a:r>
                        <a:rPr lang="zh-TW" altLang="en-US" sz="1900" dirty="0" smtClean="0">
                          <a:latin typeface="微軟正黑體" pitchFamily="34" charset="-120"/>
                          <a:ea typeface="微軟正黑體" pitchFamily="34" charset="-120"/>
                        </a:rPr>
                        <a:t>和</a:t>
                      </a:r>
                      <a:r>
                        <a:rPr lang="en-US" altLang="zh-TW" sz="1900" dirty="0" smtClean="0">
                          <a:latin typeface="微軟正黑體" pitchFamily="34" charset="-120"/>
                          <a:ea typeface="微軟正黑體" pitchFamily="34" charset="-120"/>
                        </a:rPr>
                        <a:t>16</a:t>
                      </a:r>
                      <a:r>
                        <a:rPr lang="zh-TW" altLang="en-US" sz="1900" dirty="0" smtClean="0">
                          <a:latin typeface="微軟正黑體" pitchFamily="34" charset="-120"/>
                          <a:ea typeface="微軟正黑體" pitchFamily="34" charset="-120"/>
                        </a:rPr>
                        <a:t>：</a:t>
                      </a:r>
                      <a:r>
                        <a:rPr lang="en-US" altLang="zh-TW" sz="1900" dirty="0" smtClean="0">
                          <a:latin typeface="微軟正黑體" pitchFamily="34" charset="-120"/>
                          <a:ea typeface="微軟正黑體" pitchFamily="34" charset="-120"/>
                        </a:rPr>
                        <a:t>10</a:t>
                      </a:r>
                      <a:r>
                        <a:rPr lang="zh-TW" altLang="en-US" sz="1900" dirty="0" smtClean="0">
                          <a:latin typeface="微軟正黑體" pitchFamily="34" charset="-120"/>
                          <a:ea typeface="微軟正黑體" pitchFamily="34" charset="-120"/>
                        </a:rPr>
                        <a:t>。</a:t>
                      </a:r>
                      <a:endParaRPr lang="zh-TW" altLang="en-US" sz="1900" dirty="0">
                        <a:latin typeface="微軟正黑體" pitchFamily="34" charset="-120"/>
                        <a:ea typeface="微軟正黑體" pitchFamily="34" charset="-120"/>
                      </a:endParaRPr>
                    </a:p>
                  </a:txBody>
                  <a:tcPr marL="88524" marR="88524" marT="44262" marB="44262"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2"/>
                  </a:ext>
                </a:extLst>
              </a:tr>
              <a:tr h="678683">
                <a:tc>
                  <a:txBody>
                    <a:bodyPr/>
                    <a:lstStyle/>
                    <a:p>
                      <a:pPr algn="ctr"/>
                      <a:r>
                        <a:rPr lang="zh-TW" altLang="en-US" sz="1900" b="1" dirty="0" smtClean="0">
                          <a:latin typeface="微軟正黑體" pitchFamily="34" charset="-120"/>
                          <a:ea typeface="微軟正黑體" pitchFamily="34" charset="-120"/>
                        </a:rPr>
                        <a:t>解析度</a:t>
                      </a:r>
                      <a:endParaRPr lang="zh-TW" altLang="en-US" sz="1900" b="1" dirty="0">
                        <a:latin typeface="微軟正黑體" pitchFamily="34" charset="-120"/>
                        <a:ea typeface="微軟正黑體" pitchFamily="34" charset="-120"/>
                      </a:endParaRPr>
                    </a:p>
                  </a:txBody>
                  <a:tcPr marL="88524" marR="88524" marT="44262" marB="44262"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gridSpan="2">
                  <a:txBody>
                    <a:bodyPr/>
                    <a:lstStyle/>
                    <a:p>
                      <a:r>
                        <a:rPr lang="zh-TW" altLang="en-US" sz="1900" dirty="0" smtClean="0">
                          <a:latin typeface="微軟正黑體" pitchFamily="34" charset="-120"/>
                          <a:ea typeface="微軟正黑體" pitchFamily="34" charset="-120"/>
                        </a:rPr>
                        <a:t>常見的規格有</a:t>
                      </a:r>
                      <a:r>
                        <a:rPr lang="en-US" altLang="zh-TW" sz="1900" dirty="0" smtClean="0">
                          <a:latin typeface="微軟正黑體" pitchFamily="34" charset="-120"/>
                          <a:ea typeface="微軟正黑體" pitchFamily="34" charset="-120"/>
                        </a:rPr>
                        <a:t>HD (1280×720)</a:t>
                      </a:r>
                      <a:r>
                        <a:rPr lang="zh-TW" altLang="en-US" sz="1900" dirty="0" smtClean="0">
                          <a:latin typeface="微軟正黑體" pitchFamily="34" charset="-120"/>
                          <a:ea typeface="微軟正黑體" pitchFamily="34" charset="-120"/>
                        </a:rPr>
                        <a:t>、</a:t>
                      </a:r>
                      <a:r>
                        <a:rPr lang="en-US" altLang="zh-TW" sz="1900" dirty="0" smtClean="0">
                          <a:latin typeface="微軟正黑體" pitchFamily="34" charset="-120"/>
                          <a:ea typeface="微軟正黑體" pitchFamily="34" charset="-120"/>
                        </a:rPr>
                        <a:t>Full HD (1920×1080)</a:t>
                      </a:r>
                      <a:r>
                        <a:rPr lang="zh-TW" altLang="en-US" sz="1900" dirty="0" smtClean="0">
                          <a:latin typeface="微軟正黑體" pitchFamily="34" charset="-120"/>
                          <a:ea typeface="微軟正黑體" pitchFamily="34" charset="-120"/>
                        </a:rPr>
                        <a:t>、</a:t>
                      </a:r>
                      <a:r>
                        <a:rPr lang="en-US" altLang="zh-TW" sz="1900" dirty="0" smtClean="0">
                          <a:latin typeface="微軟正黑體" pitchFamily="34" charset="-120"/>
                          <a:ea typeface="微軟正黑體" pitchFamily="34" charset="-120"/>
                        </a:rPr>
                        <a:t>4K (3840×2160</a:t>
                      </a:r>
                      <a:r>
                        <a:rPr lang="zh-TW" altLang="en-US" sz="1900" dirty="0" smtClean="0">
                          <a:latin typeface="微軟正黑體" pitchFamily="34" charset="-120"/>
                          <a:ea typeface="微軟正黑體" pitchFamily="34" charset="-120"/>
                        </a:rPr>
                        <a:t>、</a:t>
                      </a:r>
                      <a:r>
                        <a:rPr lang="en-US" altLang="zh-TW" sz="1900" dirty="0" smtClean="0">
                          <a:latin typeface="微軟正黑體" pitchFamily="34" charset="-120"/>
                          <a:ea typeface="微軟正黑體" pitchFamily="34" charset="-120"/>
                        </a:rPr>
                        <a:t>4096×2160)</a:t>
                      </a:r>
                      <a:r>
                        <a:rPr lang="zh-TW" altLang="en-US" sz="1900" dirty="0" smtClean="0">
                          <a:latin typeface="微軟正黑體" pitchFamily="34" charset="-120"/>
                          <a:ea typeface="微軟正黑體" pitchFamily="34" charset="-120"/>
                        </a:rPr>
                        <a:t>、</a:t>
                      </a:r>
                      <a:r>
                        <a:rPr lang="en-US" altLang="zh-TW" sz="1900" dirty="0" smtClean="0">
                          <a:latin typeface="微軟正黑體" pitchFamily="34" charset="-120"/>
                          <a:ea typeface="微軟正黑體" pitchFamily="34" charset="-120"/>
                        </a:rPr>
                        <a:t>8K (7680×4320)</a:t>
                      </a:r>
                      <a:r>
                        <a:rPr lang="zh-TW" altLang="en-US" sz="1900" dirty="0" smtClean="0">
                          <a:latin typeface="微軟正黑體" pitchFamily="34" charset="-120"/>
                          <a:ea typeface="微軟正黑體" pitchFamily="34" charset="-120"/>
                        </a:rPr>
                        <a:t>等。</a:t>
                      </a:r>
                      <a:endParaRPr lang="zh-TW" altLang="en-US" sz="1900" dirty="0">
                        <a:latin typeface="微軟正黑體" pitchFamily="34" charset="-120"/>
                        <a:ea typeface="微軟正黑體" pitchFamily="34" charset="-120"/>
                      </a:endParaRPr>
                    </a:p>
                  </a:txBody>
                  <a:tcPr marL="88524" marR="88524" marT="44262" marB="44262"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3"/>
                  </a:ext>
                </a:extLst>
              </a:tr>
              <a:tr h="973763">
                <a:tc>
                  <a:txBody>
                    <a:bodyPr/>
                    <a:lstStyle/>
                    <a:p>
                      <a:pPr algn="ctr"/>
                      <a:r>
                        <a:rPr lang="zh-TW" altLang="en-US" sz="1900" b="1" dirty="0" smtClean="0">
                          <a:latin typeface="微軟正黑體" pitchFamily="34" charset="-120"/>
                          <a:ea typeface="微軟正黑體" pitchFamily="34" charset="-120"/>
                        </a:rPr>
                        <a:t>亮度與對比</a:t>
                      </a:r>
                      <a:endParaRPr lang="zh-TW" altLang="en-US" sz="1900" b="1" dirty="0">
                        <a:latin typeface="微軟正黑體" pitchFamily="34" charset="-120"/>
                        <a:ea typeface="微軟正黑體" pitchFamily="34" charset="-120"/>
                      </a:endParaRPr>
                    </a:p>
                  </a:txBody>
                  <a:tcPr marL="88524" marR="88524" marT="44262" marB="44262"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gridSpan="2">
                  <a:txBody>
                    <a:bodyPr/>
                    <a:lstStyle/>
                    <a:p>
                      <a:r>
                        <a:rPr lang="zh-TW" altLang="en-US" sz="1900" dirty="0" smtClean="0">
                          <a:latin typeface="微軟正黑體" pitchFamily="34" charset="-120"/>
                          <a:ea typeface="微軟正黑體" pitchFamily="34" charset="-120"/>
                        </a:rPr>
                        <a:t>亮度以</a:t>
                      </a:r>
                      <a:r>
                        <a:rPr lang="en-US" altLang="zh-TW" sz="1900" dirty="0" err="1" smtClean="0">
                          <a:latin typeface="微軟正黑體" pitchFamily="34" charset="-120"/>
                          <a:ea typeface="微軟正黑體" pitchFamily="34" charset="-120"/>
                        </a:rPr>
                        <a:t>cd</a:t>
                      </a:r>
                      <a:r>
                        <a:rPr lang="en-US" altLang="zh-TW" sz="1900" dirty="0" smtClean="0">
                          <a:latin typeface="微軟正黑體" pitchFamily="34" charset="-120"/>
                          <a:ea typeface="微軟正黑體" pitchFamily="34" charset="-120"/>
                        </a:rPr>
                        <a:t>/m</a:t>
                      </a:r>
                      <a:r>
                        <a:rPr lang="en-US" altLang="zh-TW" sz="1900" baseline="30000" dirty="0" smtClean="0">
                          <a:latin typeface="微軟正黑體" pitchFamily="34" charset="-120"/>
                          <a:ea typeface="微軟正黑體" pitchFamily="34" charset="-120"/>
                        </a:rPr>
                        <a:t>2</a:t>
                      </a:r>
                      <a:r>
                        <a:rPr lang="en-US" altLang="zh-TW" sz="1900" dirty="0" smtClean="0">
                          <a:latin typeface="微軟正黑體" pitchFamily="34" charset="-120"/>
                          <a:ea typeface="微軟正黑體" pitchFamily="34" charset="-120"/>
                        </a:rPr>
                        <a:t> (</a:t>
                      </a:r>
                      <a:r>
                        <a:rPr lang="zh-TW" altLang="en-US" sz="1900" dirty="0" smtClean="0">
                          <a:latin typeface="微軟正黑體" pitchFamily="34" charset="-120"/>
                          <a:ea typeface="微軟正黑體" pitchFamily="34" charset="-120"/>
                        </a:rPr>
                        <a:t>燭光</a:t>
                      </a:r>
                      <a:r>
                        <a:rPr lang="en-US" altLang="zh-TW" sz="1900" dirty="0" smtClean="0">
                          <a:latin typeface="微軟正黑體" pitchFamily="34" charset="-120"/>
                          <a:ea typeface="微軟正黑體" pitchFamily="34" charset="-120"/>
                        </a:rPr>
                        <a:t>/</a:t>
                      </a:r>
                      <a:r>
                        <a:rPr lang="zh-TW" altLang="en-US" sz="1900" dirty="0" smtClean="0">
                          <a:latin typeface="微軟正黑體" pitchFamily="34" charset="-120"/>
                          <a:ea typeface="微軟正黑體" pitchFamily="34" charset="-120"/>
                        </a:rPr>
                        <a:t>平方公尺</a:t>
                      </a:r>
                      <a:r>
                        <a:rPr lang="en-US" altLang="zh-TW" sz="1900" dirty="0" smtClean="0">
                          <a:latin typeface="微軟正黑體" pitchFamily="34" charset="-120"/>
                          <a:ea typeface="微軟正黑體" pitchFamily="34" charset="-120"/>
                        </a:rPr>
                        <a:t>)</a:t>
                      </a:r>
                      <a:r>
                        <a:rPr lang="zh-TW" altLang="en-US" sz="1900" dirty="0" smtClean="0">
                          <a:latin typeface="微軟正黑體" pitchFamily="34" charset="-120"/>
                          <a:ea typeface="微軟正黑體" pitchFamily="34" charset="-120"/>
                        </a:rPr>
                        <a:t>為單位，亮度高在明亮環境下影像清晰亮麗。對比則是指全白與全黑畫面時的亮度比，對比值愈高，色階區別便愈鮮明，立體感與層次感也愈好。</a:t>
                      </a:r>
                      <a:endParaRPr lang="zh-TW" altLang="en-US" sz="1900" dirty="0">
                        <a:latin typeface="微軟正黑體" pitchFamily="34" charset="-120"/>
                        <a:ea typeface="微軟正黑體" pitchFamily="34" charset="-120"/>
                      </a:endParaRPr>
                    </a:p>
                  </a:txBody>
                  <a:tcPr marL="88524" marR="88524" marT="44262" marB="44262"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r h="383604">
                <a:tc rowSpan="2">
                  <a:txBody>
                    <a:bodyPr/>
                    <a:lstStyle/>
                    <a:p>
                      <a:pPr algn="ctr"/>
                      <a:r>
                        <a:rPr lang="zh-TW" altLang="en-US" sz="1900" b="1" dirty="0" smtClean="0">
                          <a:latin typeface="微軟正黑體" pitchFamily="34" charset="-120"/>
                          <a:ea typeface="微軟正黑體" pitchFamily="34" charset="-120"/>
                        </a:rPr>
                        <a:t>顯示器接頭</a:t>
                      </a:r>
                      <a:endParaRPr lang="zh-TW" altLang="en-US" sz="1900" b="1" dirty="0">
                        <a:latin typeface="微軟正黑體" pitchFamily="34" charset="-120"/>
                        <a:ea typeface="微軟正黑體" pitchFamily="34" charset="-120"/>
                      </a:endParaRPr>
                    </a:p>
                  </a:txBody>
                  <a:tcPr marL="88524" marR="88524" marT="44262" marB="44262"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1900" dirty="0" smtClean="0">
                          <a:latin typeface="微軟正黑體" pitchFamily="34" charset="-120"/>
                          <a:ea typeface="微軟正黑體" pitchFamily="34" charset="-120"/>
                        </a:rPr>
                        <a:t>類比訊號</a:t>
                      </a:r>
                      <a:endParaRPr lang="zh-TW" altLang="en-US" sz="1900" dirty="0">
                        <a:latin typeface="微軟正黑體" pitchFamily="34" charset="-120"/>
                        <a:ea typeface="微軟正黑體" pitchFamily="34" charset="-120"/>
                      </a:endParaRPr>
                    </a:p>
                  </a:txBody>
                  <a:tcPr marL="88524" marR="88524" marT="44262" marB="44262"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r>
                        <a:rPr lang="zh-TW" altLang="en-US" sz="1900" dirty="0" smtClean="0">
                          <a:latin typeface="微軟正黑體" pitchFamily="34" charset="-120"/>
                          <a:ea typeface="微軟正黑體" pitchFamily="34" charset="-120"/>
                        </a:rPr>
                        <a:t>數位訊號</a:t>
                      </a:r>
                      <a:endParaRPr lang="zh-TW" altLang="en-US" sz="1900" dirty="0">
                        <a:latin typeface="微軟正黑體" pitchFamily="34" charset="-120"/>
                        <a:ea typeface="微軟正黑體" pitchFamily="34" charset="-120"/>
                      </a:endParaRPr>
                    </a:p>
                  </a:txBody>
                  <a:tcPr marL="88524" marR="88524" marT="44262" marB="44262"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383604">
                <a:tc vMerge="1">
                  <a:txBody>
                    <a:bodyPr/>
                    <a:lstStyle/>
                    <a:p>
                      <a:endParaRPr lang="zh-TW" altLang="en-US"/>
                    </a:p>
                  </a:txBody>
                  <a:tcPr/>
                </a:tc>
                <a:tc>
                  <a:txBody>
                    <a:bodyPr/>
                    <a:lstStyle/>
                    <a:p>
                      <a:endParaRPr lang="zh-TW" altLang="en-US" sz="1900" dirty="0">
                        <a:latin typeface="微軟正黑體" pitchFamily="34" charset="-120"/>
                        <a:ea typeface="微軟正黑體" pitchFamily="34" charset="-120"/>
                      </a:endParaRPr>
                    </a:p>
                  </a:txBody>
                  <a:tcPr marL="88524" marR="88524" marT="44262" marB="44262"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zh-TW" altLang="en-US" sz="1900" dirty="0">
                        <a:latin typeface="微軟正黑體" pitchFamily="34" charset="-120"/>
                        <a:ea typeface="微軟正黑體" pitchFamily="34" charset="-120"/>
                      </a:endParaRPr>
                    </a:p>
                  </a:txBody>
                  <a:tcPr marL="88524" marR="88524" marT="44262" marB="44262"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pSp>
        <p:nvGrpSpPr>
          <p:cNvPr id="9" name="群組 8"/>
          <p:cNvGrpSpPr/>
          <p:nvPr/>
        </p:nvGrpSpPr>
        <p:grpSpPr>
          <a:xfrm>
            <a:off x="2627784" y="5449784"/>
            <a:ext cx="5328592" cy="571504"/>
            <a:chOff x="2915816" y="5643578"/>
            <a:chExt cx="5328592" cy="571504"/>
          </a:xfrm>
        </p:grpSpPr>
        <p:pic>
          <p:nvPicPr>
            <p:cNvPr id="7" name="圖片 6" descr="2015-07-22_235824.jpg"/>
            <p:cNvPicPr>
              <a:picLocks noChangeAspect="1"/>
            </p:cNvPicPr>
            <p:nvPr/>
          </p:nvPicPr>
          <p:blipFill>
            <a:blip r:embed="rId3" cstate="email">
              <a:clrChange>
                <a:clrFrom>
                  <a:srgbClr val="D3EFFB"/>
                </a:clrFrom>
                <a:clrTo>
                  <a:srgbClr val="D3EFFB">
                    <a:alpha val="0"/>
                  </a:srgbClr>
                </a:clrTo>
              </a:clrChange>
              <a:extLst>
                <a:ext uri="{28A0092B-C50C-407E-A947-70E740481C1C}">
                  <a14:useLocalDpi xmlns:a14="http://schemas.microsoft.com/office/drawing/2010/main"/>
                </a:ext>
              </a:extLst>
            </a:blip>
            <a:stretch>
              <a:fillRect/>
            </a:stretch>
          </p:blipFill>
          <p:spPr>
            <a:xfrm>
              <a:off x="2915816" y="5675082"/>
              <a:ext cx="758182" cy="540000"/>
            </a:xfrm>
            <a:prstGeom prst="rect">
              <a:avLst/>
            </a:prstGeom>
          </p:spPr>
        </p:pic>
        <p:pic>
          <p:nvPicPr>
            <p:cNvPr id="8" name="圖片 7" descr="2015-07-22_235827.jpg"/>
            <p:cNvPicPr>
              <a:picLocks noChangeAspect="1"/>
            </p:cNvPicPr>
            <p:nvPr/>
          </p:nvPicPr>
          <p:blipFill>
            <a:blip r:embed="rId4" cstate="email">
              <a:clrChange>
                <a:clrFrom>
                  <a:srgbClr val="D3EFFD"/>
                </a:clrFrom>
                <a:clrTo>
                  <a:srgbClr val="D3EFFD">
                    <a:alpha val="0"/>
                  </a:srgbClr>
                </a:clrTo>
              </a:clrChange>
              <a:extLst>
                <a:ext uri="{28A0092B-C50C-407E-A947-70E740481C1C}">
                  <a14:useLocalDpi xmlns:a14="http://schemas.microsoft.com/office/drawing/2010/main"/>
                </a:ext>
              </a:extLst>
            </a:blip>
            <a:stretch>
              <a:fillRect/>
            </a:stretch>
          </p:blipFill>
          <p:spPr>
            <a:xfrm>
              <a:off x="5193982" y="5643578"/>
              <a:ext cx="3050426" cy="540000"/>
            </a:xfrm>
            <a:prstGeom prst="rect">
              <a:avLst/>
            </a:prstGeom>
          </p:spPr>
        </p:pic>
      </p:grpSp>
      <p:grpSp>
        <p:nvGrpSpPr>
          <p:cNvPr id="10" name="群組 6"/>
          <p:cNvGrpSpPr/>
          <p:nvPr/>
        </p:nvGrpSpPr>
        <p:grpSpPr>
          <a:xfrm>
            <a:off x="3563970" y="6065913"/>
            <a:ext cx="5580030" cy="792087"/>
            <a:chOff x="251520" y="1757446"/>
            <a:chExt cx="5329613" cy="932613"/>
          </a:xfrm>
        </p:grpSpPr>
        <p:sp>
          <p:nvSpPr>
            <p:cNvPr id="11" name="矩形 7">
              <a:hlinkClick r:id="rId5"/>
            </p:cNvPr>
            <p:cNvSpPr/>
            <p:nvPr/>
          </p:nvSpPr>
          <p:spPr>
            <a:xfrm>
              <a:off x="629301" y="2096578"/>
              <a:ext cx="4608070"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影片充電站：什麼是</a:t>
              </a:r>
              <a:r>
                <a:rPr lang="en-US" altLang="zh-TW" b="1" dirty="0" smtClean="0">
                  <a:latin typeface="微軟正黑體" pitchFamily="34" charset="-120"/>
                  <a:ea typeface="微軟正黑體" pitchFamily="34" charset="-120"/>
                </a:rPr>
                <a:t>4K UHD TV</a:t>
              </a:r>
              <a:r>
                <a:rPr lang="zh-TW" altLang="en-US" b="1" dirty="0" smtClean="0">
                  <a:latin typeface="微軟正黑體" pitchFamily="34" charset="-120"/>
                  <a:ea typeface="微軟正黑體" pitchFamily="34" charset="-120"/>
                </a:rPr>
                <a:t>？（</a:t>
              </a:r>
              <a:r>
                <a:rPr lang="en-US" altLang="zh-TW" b="1" dirty="0" smtClean="0">
                  <a:latin typeface="微軟正黑體" pitchFamily="34" charset="-120"/>
                  <a:ea typeface="微軟正黑體" pitchFamily="34" charset="-120"/>
                </a:rPr>
                <a:t>3:23</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2" name="Picture 4" descr="C:\Documents and Settings\Chen\My Documents\1.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Documents and Settings\Chen\My Documents\2.pn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93447"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5"/>
          <p:cNvGrpSpPr/>
          <p:nvPr/>
        </p:nvGrpSpPr>
        <p:grpSpPr>
          <a:xfrm>
            <a:off x="0" y="6076741"/>
            <a:ext cx="3203690" cy="781259"/>
            <a:chOff x="251520" y="1844824"/>
            <a:chExt cx="3772067" cy="919865"/>
          </a:xfrm>
        </p:grpSpPr>
        <p:pic>
          <p:nvPicPr>
            <p:cNvPr id="16" name="Picture 4" descr="C:\Documents and Settings\Chen\My Documents\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1520" y="1844824"/>
              <a:ext cx="847738" cy="8477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Documents and Settings\Chen\My Documents\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75848" y="1916952"/>
              <a:ext cx="847739" cy="8477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5798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2015-07-22_235827.jpg"/>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750199" y="3048278"/>
            <a:ext cx="5643602" cy="3117026"/>
          </a:xfrm>
          <a:prstGeom prst="rect">
            <a:avLst/>
          </a:prstGeom>
          <a:noFill/>
          <a:ln>
            <a:noFill/>
          </a:ln>
        </p:spPr>
      </p:pic>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2" name="內容版面配置區 1"/>
          <p:cNvSpPr>
            <a:spLocks noGrp="1"/>
          </p:cNvSpPr>
          <p:nvPr>
            <p:ph idx="1"/>
          </p:nvPr>
        </p:nvSpPr>
        <p:spPr>
          <a:prstGeom prst="rect">
            <a:avLst/>
          </a:prstGeom>
        </p:spPr>
        <p:txBody>
          <a:bodyPr>
            <a:normAutofit/>
          </a:bodyPr>
          <a:lstStyle/>
          <a:p>
            <a:pPr>
              <a:spcBef>
                <a:spcPts val="1200"/>
              </a:spcBef>
            </a:pPr>
            <a:r>
              <a:rPr lang="en-US" altLang="zh-TW" b="1" dirty="0" smtClean="0">
                <a:solidFill>
                  <a:srgbClr val="0070C0"/>
                </a:solidFill>
              </a:rPr>
              <a:t>8K</a:t>
            </a:r>
            <a:r>
              <a:rPr lang="zh-TW" altLang="en-US" b="1" dirty="0" smtClean="0">
                <a:solidFill>
                  <a:srgbClr val="0070C0"/>
                </a:solidFill>
              </a:rPr>
              <a:t>顯示器</a:t>
            </a:r>
            <a:endParaRPr lang="en-US" altLang="zh-TW" b="1" dirty="0" smtClean="0">
              <a:solidFill>
                <a:srgbClr val="0070C0"/>
              </a:solidFill>
            </a:endParaRPr>
          </a:p>
          <a:p>
            <a:pPr lvl="1">
              <a:spcBef>
                <a:spcPts val="1200"/>
              </a:spcBef>
            </a:pPr>
            <a:r>
              <a:rPr lang="zh-TW" altLang="en-US" dirty="0" smtClean="0"/>
              <a:t>可支援的解析度為</a:t>
            </a:r>
            <a:r>
              <a:rPr lang="en-US" altLang="zh-TW" dirty="0" smtClean="0"/>
              <a:t>(7680×4320)</a:t>
            </a:r>
            <a:r>
              <a:rPr lang="zh-TW" altLang="en-US" dirty="0" smtClean="0"/>
              <a:t>，讓顯示畫面更為細膩，真實度更高。</a:t>
            </a:r>
            <a:endParaRPr lang="zh-TW" altLang="en-US" dirty="0"/>
          </a:p>
        </p:txBody>
      </p:sp>
      <p:sp>
        <p:nvSpPr>
          <p:cNvPr id="5" name="文字方塊 4"/>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68</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445798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t>延伸學習</a:t>
            </a:r>
            <a:endParaRPr lang="zh-TW" altLang="en-US" dirty="0"/>
          </a:p>
        </p:txBody>
      </p:sp>
      <p:sp>
        <p:nvSpPr>
          <p:cNvPr id="4" name="內容版面配置區 3"/>
          <p:cNvSpPr>
            <a:spLocks noGrp="1"/>
          </p:cNvSpPr>
          <p:nvPr>
            <p:ph idx="1"/>
          </p:nvPr>
        </p:nvSpPr>
        <p:spPr>
          <a:prstGeom prst="rect">
            <a:avLst/>
          </a:prstGeom>
        </p:spPr>
        <p:txBody>
          <a:bodyPr>
            <a:normAutofit/>
          </a:bodyPr>
          <a:lstStyle/>
          <a:p>
            <a:pPr>
              <a:spcBef>
                <a:spcPts val="1200"/>
              </a:spcBef>
            </a:pPr>
            <a:r>
              <a:rPr lang="zh-TW" altLang="en-US" b="1" dirty="0" smtClean="0">
                <a:solidFill>
                  <a:srgbClr val="0070C0"/>
                </a:solidFill>
              </a:rPr>
              <a:t>準系統</a:t>
            </a:r>
            <a:r>
              <a:rPr lang="en-US" altLang="zh-TW" b="1" dirty="0" smtClean="0">
                <a:solidFill>
                  <a:srgbClr val="0070C0"/>
                </a:solidFill>
              </a:rPr>
              <a:t>(</a:t>
            </a:r>
            <a:r>
              <a:rPr lang="en-US" altLang="zh-TW" b="1" dirty="0" err="1" smtClean="0">
                <a:solidFill>
                  <a:srgbClr val="0070C0"/>
                </a:solidFill>
              </a:rPr>
              <a:t>barebone</a:t>
            </a:r>
            <a:r>
              <a:rPr lang="en-US" altLang="zh-TW" b="1" dirty="0" smtClean="0">
                <a:solidFill>
                  <a:srgbClr val="0070C0"/>
                </a:solidFill>
              </a:rPr>
              <a:t> computer)</a:t>
            </a:r>
            <a:endParaRPr lang="zh-TW" altLang="en-US" b="1" dirty="0" smtClean="0">
              <a:solidFill>
                <a:srgbClr val="0070C0"/>
              </a:solidFill>
            </a:endParaRPr>
          </a:p>
          <a:p>
            <a:pPr lvl="1">
              <a:spcBef>
                <a:spcPts val="1200"/>
              </a:spcBef>
            </a:pPr>
            <a:r>
              <a:rPr lang="zh-TW" altLang="en-US" dirty="0" smtClean="0"/>
              <a:t>已組裝一半的個人電腦，具備機殼、電源供應器、主機板、散熱系統等基本配備。</a:t>
            </a:r>
            <a:endParaRPr lang="en-US" altLang="zh-TW" dirty="0" smtClean="0"/>
          </a:p>
          <a:p>
            <a:pPr lvl="1">
              <a:spcBef>
                <a:spcPts val="1200"/>
              </a:spcBef>
            </a:pPr>
            <a:r>
              <a:rPr lang="zh-TW" altLang="en-US" dirty="0" smtClean="0"/>
              <a:t>價格便宜、體積輕巧、不佔空間。</a:t>
            </a:r>
            <a:endParaRPr lang="zh-TW" altLang="en-US" dirty="0"/>
          </a:p>
        </p:txBody>
      </p:sp>
      <p:pic>
        <p:nvPicPr>
          <p:cNvPr id="2050"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00496" y="3643314"/>
            <a:ext cx="3527698" cy="2738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42</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41444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2-2.4</a:t>
            </a:r>
            <a:r>
              <a:rPr lang="zh-TW" altLang="en-US" dirty="0" smtClean="0"/>
              <a:t> 輸入與輸出單元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smtClean="0">
                <a:solidFill>
                  <a:srgbClr val="C00000"/>
                </a:solidFill>
              </a:rPr>
              <a:t>印表機</a:t>
            </a:r>
            <a:r>
              <a:rPr lang="en-US" altLang="zh-TW" b="1" dirty="0">
                <a:solidFill>
                  <a:srgbClr val="C00000"/>
                </a:solidFill>
              </a:rPr>
              <a:t>(printer) </a:t>
            </a:r>
            <a:endParaRPr lang="zh-TW" altLang="en-US" b="1" dirty="0">
              <a:solidFill>
                <a:srgbClr val="C00000"/>
              </a:solidFill>
            </a:endParaRPr>
          </a:p>
          <a:p>
            <a:pPr lvl="2">
              <a:spcBef>
                <a:spcPts val="1200"/>
              </a:spcBef>
            </a:pPr>
            <a:r>
              <a:rPr lang="zh-TW" altLang="en-US" dirty="0" smtClean="0"/>
              <a:t>可以分為以下三種：</a:t>
            </a:r>
            <a:endParaRPr lang="en-US" altLang="zh-TW" dirty="0" smtClean="0"/>
          </a:p>
          <a:p>
            <a:pPr lvl="3">
              <a:spcBef>
                <a:spcPts val="1200"/>
              </a:spcBef>
            </a:pPr>
            <a:r>
              <a:rPr lang="zh-TW" altLang="en-US" dirty="0" smtClean="0">
                <a:solidFill>
                  <a:schemeClr val="tx1">
                    <a:lumMod val="50000"/>
                    <a:lumOff val="50000"/>
                  </a:schemeClr>
                </a:solidFill>
              </a:rPr>
              <a:t>點矩陣印表機</a:t>
            </a:r>
            <a:endParaRPr lang="en-US" altLang="zh-TW" dirty="0" smtClean="0">
              <a:solidFill>
                <a:schemeClr val="tx1">
                  <a:lumMod val="50000"/>
                  <a:lumOff val="50000"/>
                </a:schemeClr>
              </a:solidFill>
            </a:endParaRPr>
          </a:p>
          <a:p>
            <a:pPr lvl="3">
              <a:spcBef>
                <a:spcPts val="1200"/>
              </a:spcBef>
            </a:pPr>
            <a:r>
              <a:rPr lang="zh-TW" altLang="en-US" dirty="0" smtClean="0">
                <a:solidFill>
                  <a:schemeClr val="tx1">
                    <a:lumMod val="50000"/>
                    <a:lumOff val="50000"/>
                  </a:schemeClr>
                </a:solidFill>
              </a:rPr>
              <a:t>噴墨印表機</a:t>
            </a:r>
            <a:endParaRPr lang="en-US" altLang="zh-TW" dirty="0" smtClean="0">
              <a:solidFill>
                <a:schemeClr val="tx1">
                  <a:lumMod val="50000"/>
                  <a:lumOff val="50000"/>
                </a:schemeClr>
              </a:solidFill>
            </a:endParaRPr>
          </a:p>
          <a:p>
            <a:pPr lvl="3">
              <a:spcBef>
                <a:spcPts val="1200"/>
              </a:spcBef>
            </a:pPr>
            <a:r>
              <a:rPr lang="zh-TW" altLang="en-US" dirty="0" smtClean="0">
                <a:solidFill>
                  <a:schemeClr val="tx1">
                    <a:lumMod val="50000"/>
                    <a:lumOff val="50000"/>
                  </a:schemeClr>
                </a:solidFill>
              </a:rPr>
              <a:t>雷射印表機</a:t>
            </a:r>
            <a:endParaRPr lang="zh-TW" altLang="en-US" dirty="0">
              <a:solidFill>
                <a:schemeClr val="tx1">
                  <a:lumMod val="50000"/>
                  <a:lumOff val="50000"/>
                </a:schemeClr>
              </a:solidFill>
            </a:endParaRPr>
          </a:p>
        </p:txBody>
      </p:sp>
      <p:pic>
        <p:nvPicPr>
          <p:cNvPr id="20482"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7584" y="3861048"/>
            <a:ext cx="7704856" cy="2363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69</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7" name="文字方塊 6"/>
          <p:cNvSpPr txBox="1"/>
          <p:nvPr/>
        </p:nvSpPr>
        <p:spPr>
          <a:xfrm>
            <a:off x="4760653" y="895633"/>
            <a:ext cx="295465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常見輸入／輸出裝置</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337302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p:txBody>
          <a:bodyPr/>
          <a:lstStyle/>
          <a:p>
            <a:r>
              <a:rPr lang="zh-TW" altLang="en-US" b="1" dirty="0" smtClean="0">
                <a:solidFill>
                  <a:srgbClr val="0070C0"/>
                </a:solidFill>
                <a:hlinkClick r:id="rId3"/>
              </a:rPr>
              <a:t>點矩陣印表機的工作原理</a:t>
            </a:r>
            <a:endParaRPr lang="en-US" altLang="zh-TW" b="1" dirty="0" smtClean="0">
              <a:solidFill>
                <a:srgbClr val="0070C0"/>
              </a:solidFill>
            </a:endParaRPr>
          </a:p>
          <a:p>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69</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15" name="圖片 14" descr="點矩陣印表機工作原理圖.png"/>
          <p:cNvPicPr>
            <a:picLocks noChangeAspect="1"/>
          </p:cNvPicPr>
          <p:nvPr/>
        </p:nvPicPr>
        <p:blipFill>
          <a:blip r:embed="rId4" cstate="print">
            <a:clrChange>
              <a:clrFrom>
                <a:srgbClr val="FFFFFF"/>
              </a:clrFrom>
              <a:clrTo>
                <a:srgbClr val="FFFFFF">
                  <a:alpha val="0"/>
                </a:srgbClr>
              </a:clrTo>
            </a:clrChange>
          </a:blip>
          <a:stretch>
            <a:fillRect/>
          </a:stretch>
        </p:blipFill>
        <p:spPr>
          <a:xfrm>
            <a:off x="500034" y="1917521"/>
            <a:ext cx="7981950" cy="4533900"/>
          </a:xfrm>
          <a:prstGeom prst="rect">
            <a:avLst/>
          </a:prstGeom>
        </p:spPr>
      </p:pic>
      <p:grpSp>
        <p:nvGrpSpPr>
          <p:cNvPr id="24" name="群組 23"/>
          <p:cNvGrpSpPr/>
          <p:nvPr/>
        </p:nvGrpSpPr>
        <p:grpSpPr>
          <a:xfrm>
            <a:off x="4839850" y="2379455"/>
            <a:ext cx="4107770" cy="4407131"/>
            <a:chOff x="4839850" y="2379455"/>
            <a:chExt cx="4107770" cy="4407131"/>
          </a:xfrm>
        </p:grpSpPr>
        <p:sp>
          <p:nvSpPr>
            <p:cNvPr id="16" name="文字方塊 15"/>
            <p:cNvSpPr txBox="1"/>
            <p:nvPr/>
          </p:nvSpPr>
          <p:spPr>
            <a:xfrm>
              <a:off x="5715008" y="2379455"/>
              <a:ext cx="2232248" cy="400110"/>
            </a:xfrm>
            <a:prstGeom prst="rect">
              <a:avLst/>
            </a:prstGeom>
            <a:solidFill>
              <a:schemeClr val="bg1"/>
            </a:solidFill>
          </p:spPr>
          <p:txBody>
            <a:bodyPr wrap="square" rtlCol="0">
              <a:spAutoFit/>
            </a:bodyPr>
            <a:lstStyle/>
            <a:p>
              <a:r>
                <a:rPr lang="zh-TW" altLang="en-US" sz="2000" dirty="0" smtClean="0">
                  <a:solidFill>
                    <a:srgbClr val="0070C0"/>
                  </a:solidFill>
                  <a:latin typeface="微軟正黑體" panose="020B0604030504040204" pitchFamily="34" charset="-120"/>
                  <a:ea typeface="微軟正黑體" panose="020B0604030504040204" pitchFamily="34" charset="-120"/>
                </a:rPr>
                <a:t>色帶</a:t>
              </a:r>
              <a:endParaRPr lang="zh-TW" altLang="en-US" sz="2000" dirty="0">
                <a:solidFill>
                  <a:srgbClr val="0070C0"/>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6715140" y="3808215"/>
              <a:ext cx="2232480" cy="1720434"/>
              <a:chOff x="6715140" y="3714752"/>
              <a:chExt cx="2232480" cy="1720434"/>
            </a:xfrm>
          </p:grpSpPr>
          <p:sp>
            <p:nvSpPr>
              <p:cNvPr id="17" name="文字方塊 16"/>
              <p:cNvSpPr txBox="1"/>
              <p:nvPr/>
            </p:nvSpPr>
            <p:spPr>
              <a:xfrm>
                <a:off x="6715372" y="3714752"/>
                <a:ext cx="2232248" cy="400110"/>
              </a:xfrm>
              <a:prstGeom prst="rect">
                <a:avLst/>
              </a:prstGeom>
              <a:solidFill>
                <a:schemeClr val="bg1"/>
              </a:solidFill>
            </p:spPr>
            <p:txBody>
              <a:bodyPr wrap="square" rtlCol="0">
                <a:spAutoFit/>
              </a:bodyPr>
              <a:lstStyle/>
              <a:p>
                <a:r>
                  <a:rPr lang="zh-TW" altLang="en-US" sz="2000" b="1" dirty="0" smtClean="0">
                    <a:solidFill>
                      <a:srgbClr val="FF0066"/>
                    </a:solidFill>
                    <a:latin typeface="微軟正黑體" panose="020B0604030504040204" pitchFamily="34" charset="-120"/>
                    <a:ea typeface="微軟正黑體" panose="020B0604030504040204" pitchFamily="34" charset="-120"/>
                  </a:rPr>
                  <a:t>撞針撞擊色帶</a:t>
                </a:r>
                <a:endParaRPr lang="zh-TW" altLang="en-US" sz="2000" b="1" dirty="0">
                  <a:solidFill>
                    <a:srgbClr val="FF0066"/>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6715140" y="4111747"/>
                <a:ext cx="2232248" cy="1323439"/>
              </a:xfrm>
              <a:prstGeom prst="rect">
                <a:avLst/>
              </a:prstGeom>
              <a:solidFill>
                <a:schemeClr val="bg1"/>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印字頭上的撞針撞擊色帶，將色帶上的油墨轉印至紙張上。</a:t>
                </a:r>
                <a:endParaRPr lang="zh-TW" altLang="en-US" sz="2000" b="1" dirty="0">
                  <a:latin typeface="微軟正黑體" panose="020B0604030504040204" pitchFamily="34" charset="-120"/>
                  <a:ea typeface="微軟正黑體" panose="020B0604030504040204" pitchFamily="34" charset="-120"/>
                </a:endParaRPr>
              </a:p>
            </p:txBody>
          </p:sp>
        </p:grpSp>
        <p:grpSp>
          <p:nvGrpSpPr>
            <p:cNvPr id="21" name="群組 20"/>
            <p:cNvGrpSpPr/>
            <p:nvPr/>
          </p:nvGrpSpPr>
          <p:grpSpPr>
            <a:xfrm>
              <a:off x="4839850" y="5066152"/>
              <a:ext cx="2161042" cy="1720434"/>
              <a:chOff x="4839850" y="4972689"/>
              <a:chExt cx="2161042" cy="1720434"/>
            </a:xfrm>
          </p:grpSpPr>
          <p:sp>
            <p:nvSpPr>
              <p:cNvPr id="19" name="文字方塊 18"/>
              <p:cNvSpPr txBox="1"/>
              <p:nvPr/>
            </p:nvSpPr>
            <p:spPr>
              <a:xfrm>
                <a:off x="4840082" y="4972689"/>
                <a:ext cx="1732182" cy="400110"/>
              </a:xfrm>
              <a:prstGeom prst="rect">
                <a:avLst/>
              </a:prstGeom>
              <a:solidFill>
                <a:schemeClr val="bg1"/>
              </a:solidFill>
            </p:spPr>
            <p:txBody>
              <a:bodyPr wrap="square" rtlCol="0">
                <a:spAutoFit/>
              </a:bodyPr>
              <a:lstStyle/>
              <a:p>
                <a:r>
                  <a:rPr lang="zh-TW" altLang="en-US" sz="2000" b="1" dirty="0" smtClean="0">
                    <a:solidFill>
                      <a:srgbClr val="FF0066"/>
                    </a:solidFill>
                    <a:latin typeface="微軟正黑體" panose="020B0604030504040204" pitchFamily="34" charset="-120"/>
                    <a:ea typeface="微軟正黑體" panose="020B0604030504040204" pitchFamily="34" charset="-120"/>
                  </a:rPr>
                  <a:t>移動印字頭</a:t>
                </a:r>
                <a:endParaRPr lang="zh-TW" altLang="en-US" sz="2000" b="1" dirty="0">
                  <a:solidFill>
                    <a:srgbClr val="FF0066"/>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4839850" y="5369684"/>
                <a:ext cx="2161042" cy="1323439"/>
              </a:xfrm>
              <a:prstGeom prst="rect">
                <a:avLst/>
              </a:prstGeom>
              <a:solidFill>
                <a:schemeClr val="bg1"/>
              </a:solid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印表機根據電腦送出的列印控制碼將印字頭移動至正確的位置。</a:t>
                </a:r>
                <a:endParaRPr lang="zh-TW" altLang="en-US" sz="2000" b="1" dirty="0">
                  <a:latin typeface="微軟正黑體" panose="020B0604030504040204" pitchFamily="34" charset="-120"/>
                  <a:ea typeface="微軟正黑體" panose="020B0604030504040204" pitchFamily="34" charset="-120"/>
                </a:endParaRPr>
              </a:p>
            </p:txBody>
          </p:sp>
        </p:grpSp>
      </p:grpSp>
      <p:sp>
        <p:nvSpPr>
          <p:cNvPr id="23" name="文字方塊 22"/>
          <p:cNvSpPr txBox="1"/>
          <p:nvPr/>
        </p:nvSpPr>
        <p:spPr>
          <a:xfrm>
            <a:off x="428596" y="2000240"/>
            <a:ext cx="2232248" cy="707886"/>
          </a:xfrm>
          <a:prstGeom prst="rect">
            <a:avLst/>
          </a:prstGeom>
          <a:solidFill>
            <a:schemeClr val="bg1"/>
          </a:solidFill>
        </p:spPr>
        <p:txBody>
          <a:bodyPr wrap="square" rtlCol="0">
            <a:spAutoFit/>
          </a:bodyPr>
          <a:lstStyle/>
          <a:p>
            <a:endParaRPr lang="en-US" altLang="zh-TW" sz="2000" b="1" dirty="0" smtClean="0">
              <a:solidFill>
                <a:srgbClr val="FF0066"/>
              </a:solidFill>
              <a:latin typeface="微軟正黑體" panose="020B0604030504040204" pitchFamily="34" charset="-120"/>
              <a:ea typeface="微軟正黑體" panose="020B0604030504040204" pitchFamily="34" charset="-120"/>
            </a:endParaRPr>
          </a:p>
          <a:p>
            <a:endParaRPr lang="zh-TW" altLang="en-US" sz="2000" b="1" dirty="0">
              <a:solidFill>
                <a:srgbClr val="FF0066"/>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內容版面配置區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2844" y="1981412"/>
            <a:ext cx="8441431" cy="4399384"/>
          </a:xfrm>
          <a:prstGeom prst="rect">
            <a:avLst/>
          </a:prstGeom>
        </p:spPr>
      </p:pic>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a:xfrm>
            <a:off x="228600" y="1340768"/>
            <a:ext cx="8686800" cy="4876800"/>
          </a:xfrm>
        </p:spPr>
        <p:txBody>
          <a:bodyPr/>
          <a:lstStyle/>
          <a:p>
            <a:r>
              <a:rPr lang="zh-TW" altLang="en-US" b="1" dirty="0" smtClean="0">
                <a:solidFill>
                  <a:srgbClr val="0070C0"/>
                </a:solidFill>
                <a:hlinkClick r:id="rId3"/>
              </a:rPr>
              <a:t>噴墨印表機的工作原理</a:t>
            </a:r>
            <a:endParaRPr lang="en-US" altLang="zh-TW" b="1" dirty="0" smtClean="0">
              <a:solidFill>
                <a:srgbClr val="0070C0"/>
              </a:solidFill>
            </a:endParaRPr>
          </a:p>
          <a:p>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69</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
        <p:nvSpPr>
          <p:cNvPr id="7" name="文字方塊 6"/>
          <p:cNvSpPr txBox="1"/>
          <p:nvPr/>
        </p:nvSpPr>
        <p:spPr>
          <a:xfrm>
            <a:off x="524275" y="1916832"/>
            <a:ext cx="2232248" cy="400110"/>
          </a:xfrm>
          <a:prstGeom prst="rect">
            <a:avLst/>
          </a:prstGeom>
          <a:noFill/>
        </p:spPr>
        <p:txBody>
          <a:bodyPr wrap="square" rtlCol="0">
            <a:spAutoFit/>
          </a:bodyPr>
          <a:lstStyle/>
          <a:p>
            <a:r>
              <a:rPr lang="zh-TW" altLang="en-US" sz="2000" dirty="0">
                <a:solidFill>
                  <a:srgbClr val="0070C0"/>
                </a:solidFill>
                <a:latin typeface="微軟正黑體" panose="020B0604030504040204" pitchFamily="34" charset="-120"/>
                <a:ea typeface="微軟正黑體" panose="020B0604030504040204" pitchFamily="34" charset="-120"/>
              </a:rPr>
              <a:t>來自墨水匣的墨水</a:t>
            </a:r>
          </a:p>
        </p:txBody>
      </p:sp>
      <p:sp>
        <p:nvSpPr>
          <p:cNvPr id="8" name="文字方塊 7"/>
          <p:cNvSpPr txBox="1"/>
          <p:nvPr/>
        </p:nvSpPr>
        <p:spPr>
          <a:xfrm>
            <a:off x="2396715" y="3000067"/>
            <a:ext cx="2232248" cy="400110"/>
          </a:xfrm>
          <a:prstGeom prst="rect">
            <a:avLst/>
          </a:prstGeom>
          <a:noFill/>
        </p:spPr>
        <p:txBody>
          <a:bodyPr wrap="square" rtlCol="0">
            <a:spAutoFit/>
          </a:bodyPr>
          <a:lstStyle/>
          <a:p>
            <a:r>
              <a:rPr lang="zh-TW" altLang="en-US" sz="2000" b="1" dirty="0">
                <a:solidFill>
                  <a:srgbClr val="FF0066"/>
                </a:solidFill>
                <a:latin typeface="微軟正黑體" panose="020B0604030504040204" pitchFamily="34" charset="-120"/>
                <a:ea typeface="微軟正黑體" panose="020B0604030504040204" pitchFamily="34" charset="-120"/>
              </a:rPr>
              <a:t>加熱薄膜內的墨水</a:t>
            </a:r>
          </a:p>
        </p:txBody>
      </p:sp>
      <p:sp>
        <p:nvSpPr>
          <p:cNvPr id="9" name="文字方塊 8"/>
          <p:cNvSpPr txBox="1"/>
          <p:nvPr/>
        </p:nvSpPr>
        <p:spPr>
          <a:xfrm>
            <a:off x="2396483" y="5733788"/>
            <a:ext cx="720080" cy="400110"/>
          </a:xfrm>
          <a:prstGeom prst="rect">
            <a:avLst/>
          </a:prstGeom>
          <a:noFill/>
        </p:spPr>
        <p:txBody>
          <a:bodyPr wrap="square" rtlCol="0">
            <a:spAutoFit/>
          </a:bodyPr>
          <a:lstStyle/>
          <a:p>
            <a:r>
              <a:rPr lang="zh-TW" altLang="en-US" sz="2000" dirty="0">
                <a:solidFill>
                  <a:srgbClr val="0070C0"/>
                </a:solidFill>
                <a:latin typeface="微軟正黑體" panose="020B0604030504040204" pitchFamily="34" charset="-120"/>
                <a:ea typeface="微軟正黑體" panose="020B0604030504040204" pitchFamily="34" charset="-120"/>
              </a:rPr>
              <a:t>紙張</a:t>
            </a:r>
          </a:p>
        </p:txBody>
      </p:sp>
      <p:sp>
        <p:nvSpPr>
          <p:cNvPr id="10" name="文字方塊 9"/>
          <p:cNvSpPr txBox="1"/>
          <p:nvPr/>
        </p:nvSpPr>
        <p:spPr>
          <a:xfrm>
            <a:off x="6788971" y="4869160"/>
            <a:ext cx="792088" cy="400110"/>
          </a:xfrm>
          <a:prstGeom prst="rect">
            <a:avLst/>
          </a:prstGeom>
          <a:noFill/>
        </p:spPr>
        <p:txBody>
          <a:bodyPr wrap="square" rtlCol="0">
            <a:spAutoFit/>
          </a:bodyPr>
          <a:lstStyle/>
          <a:p>
            <a:r>
              <a:rPr lang="zh-TW" altLang="en-US" sz="2000" dirty="0" smtClean="0">
                <a:solidFill>
                  <a:srgbClr val="0070C0"/>
                </a:solidFill>
                <a:latin typeface="微軟正黑體" panose="020B0604030504040204" pitchFamily="34" charset="-120"/>
                <a:ea typeface="微軟正黑體" panose="020B0604030504040204" pitchFamily="34" charset="-120"/>
              </a:rPr>
              <a:t>墨</a:t>
            </a:r>
            <a:r>
              <a:rPr lang="zh-TW" altLang="en-US" sz="2000" dirty="0">
                <a:solidFill>
                  <a:srgbClr val="0070C0"/>
                </a:solidFill>
                <a:latin typeface="微軟正黑體" panose="020B0604030504040204" pitchFamily="34" charset="-120"/>
                <a:ea typeface="微軟正黑體" panose="020B0604030504040204" pitchFamily="34" charset="-120"/>
              </a:rPr>
              <a:t>滴</a:t>
            </a:r>
          </a:p>
        </p:txBody>
      </p:sp>
      <p:sp>
        <p:nvSpPr>
          <p:cNvPr id="11" name="文字方塊 10"/>
          <p:cNvSpPr txBox="1"/>
          <p:nvPr/>
        </p:nvSpPr>
        <p:spPr>
          <a:xfrm>
            <a:off x="6788971" y="2992960"/>
            <a:ext cx="2246352" cy="400110"/>
          </a:xfrm>
          <a:prstGeom prst="rect">
            <a:avLst/>
          </a:prstGeom>
          <a:noFill/>
        </p:spPr>
        <p:txBody>
          <a:bodyPr wrap="square" rtlCol="0">
            <a:spAutoFit/>
          </a:bodyPr>
          <a:lstStyle/>
          <a:p>
            <a:r>
              <a:rPr lang="zh-TW" altLang="en-US" sz="2000" b="1" dirty="0">
                <a:solidFill>
                  <a:srgbClr val="FF0066"/>
                </a:solidFill>
                <a:latin typeface="微軟正黑體" panose="020B0604030504040204" pitchFamily="34" charset="-120"/>
                <a:ea typeface="微軟正黑體" panose="020B0604030504040204" pitchFamily="34" charset="-120"/>
              </a:rPr>
              <a:t>氣泡膨脹擠壓墨水</a:t>
            </a:r>
          </a:p>
        </p:txBody>
      </p:sp>
      <p:sp>
        <p:nvSpPr>
          <p:cNvPr id="12" name="文字方塊 11"/>
          <p:cNvSpPr txBox="1"/>
          <p:nvPr/>
        </p:nvSpPr>
        <p:spPr>
          <a:xfrm>
            <a:off x="2396483" y="3397062"/>
            <a:ext cx="2232248" cy="1323439"/>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電阻通電後將薄膜</a:t>
            </a:r>
          </a:p>
          <a:p>
            <a:r>
              <a:rPr lang="zh-TW" altLang="en-US" sz="2000" b="1" dirty="0">
                <a:latin typeface="微軟正黑體" panose="020B0604030504040204" pitchFamily="34" charset="-120"/>
                <a:ea typeface="微軟正黑體" panose="020B0604030504040204" pitchFamily="34" charset="-120"/>
              </a:rPr>
              <a:t>內的微量墨水加熱</a:t>
            </a:r>
          </a:p>
          <a:p>
            <a:r>
              <a:rPr lang="zh-TW" altLang="en-US" sz="2000" b="1" dirty="0">
                <a:latin typeface="微軟正黑體" panose="020B0604030504040204" pitchFamily="34" charset="-120"/>
                <a:ea typeface="微軟正黑體" panose="020B0604030504040204" pitchFamily="34" charset="-120"/>
              </a:rPr>
              <a:t>至沸騰，使其產生</a:t>
            </a:r>
          </a:p>
          <a:p>
            <a:r>
              <a:rPr lang="zh-TW" altLang="en-US" sz="2000" b="1" dirty="0">
                <a:latin typeface="微軟正黑體" panose="020B0604030504040204" pitchFamily="34" charset="-120"/>
                <a:ea typeface="微軟正黑體" panose="020B0604030504040204" pitchFamily="34" charset="-120"/>
              </a:rPr>
              <a:t>氣泡。</a:t>
            </a:r>
          </a:p>
        </p:txBody>
      </p:sp>
      <p:sp>
        <p:nvSpPr>
          <p:cNvPr id="13" name="文字方塊 12"/>
          <p:cNvSpPr txBox="1"/>
          <p:nvPr/>
        </p:nvSpPr>
        <p:spPr>
          <a:xfrm>
            <a:off x="6788971" y="3393070"/>
            <a:ext cx="2246352" cy="1015663"/>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膨脹後的氣泡推擠</a:t>
            </a:r>
          </a:p>
          <a:p>
            <a:r>
              <a:rPr lang="zh-TW" altLang="en-US" sz="2000" b="1" dirty="0">
                <a:latin typeface="微軟正黑體" panose="020B0604030504040204" pitchFamily="34" charset="-120"/>
                <a:ea typeface="微軟正黑體" panose="020B0604030504040204" pitchFamily="34" charset="-120"/>
              </a:rPr>
              <a:t>墨水，使其在噴嘴</a:t>
            </a:r>
          </a:p>
          <a:p>
            <a:r>
              <a:rPr lang="zh-TW" altLang="en-US" sz="2000" b="1" dirty="0">
                <a:latin typeface="微軟正黑體" panose="020B0604030504040204" pitchFamily="34" charset="-120"/>
                <a:ea typeface="微軟正黑體" panose="020B0604030504040204" pitchFamily="34" charset="-120"/>
              </a:rPr>
              <a:t>處形成墨滴。</a:t>
            </a:r>
          </a:p>
        </p:txBody>
      </p:sp>
      <p:grpSp>
        <p:nvGrpSpPr>
          <p:cNvPr id="20" name="群組 6"/>
          <p:cNvGrpSpPr/>
          <p:nvPr/>
        </p:nvGrpSpPr>
        <p:grpSpPr>
          <a:xfrm>
            <a:off x="0" y="6065913"/>
            <a:ext cx="5508022" cy="792087"/>
            <a:chOff x="251520" y="1757446"/>
            <a:chExt cx="5260837" cy="932613"/>
          </a:xfrm>
        </p:grpSpPr>
        <p:sp>
          <p:nvSpPr>
            <p:cNvPr id="21" name="矩形 7">
              <a:hlinkClick r:id="rId4"/>
            </p:cNvPr>
            <p:cNvSpPr/>
            <p:nvPr/>
          </p:nvSpPr>
          <p:spPr>
            <a:xfrm>
              <a:off x="629301" y="2096578"/>
              <a:ext cx="4608070"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影片充電站：噴墨印表機運作原理（</a:t>
              </a:r>
              <a:r>
                <a:rPr lang="en-US" altLang="zh-TW" b="1" dirty="0">
                  <a:latin typeface="微軟正黑體" pitchFamily="34" charset="-120"/>
                  <a:ea typeface="微軟正黑體" pitchFamily="34" charset="-120"/>
                </a:rPr>
                <a:t>0</a:t>
              </a:r>
              <a:r>
                <a:rPr lang="en-US" altLang="zh-TW" b="1" dirty="0" smtClean="0">
                  <a:latin typeface="微軟正黑體" pitchFamily="34" charset="-120"/>
                  <a:ea typeface="微軟正黑體" pitchFamily="34" charset="-120"/>
                </a:rPr>
                <a:t>:55</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22"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24671"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69</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
        <p:nvSpPr>
          <p:cNvPr id="7" name="文字方塊 6"/>
          <p:cNvSpPr txBox="1"/>
          <p:nvPr/>
        </p:nvSpPr>
        <p:spPr>
          <a:xfrm>
            <a:off x="4452880" y="895633"/>
            <a:ext cx="3262432" cy="461665"/>
          </a:xfrm>
          <a:prstGeom prst="rect">
            <a:avLst/>
          </a:prstGeom>
          <a:noFill/>
        </p:spPr>
        <p:txBody>
          <a:bodyPr wrap="none" rtlCol="0">
            <a:spAutoFit/>
          </a:bodyPr>
          <a:lstStyle/>
          <a:p>
            <a:pPr algn="r"/>
            <a:r>
              <a:rPr lang="zh-TW" altLang="en-US" sz="2400" dirty="0" smtClean="0">
                <a:solidFill>
                  <a:schemeClr val="accent2">
                    <a:lumMod val="20000"/>
                    <a:lumOff val="80000"/>
                  </a:schemeClr>
                </a:solidFill>
                <a:latin typeface="微軟正黑體" pitchFamily="34" charset="-120"/>
                <a:ea typeface="微軟正黑體" pitchFamily="34" charset="-120"/>
              </a:rPr>
              <a:t>噴墨印表機的工作原理</a:t>
            </a:r>
            <a:endParaRPr lang="en-US" altLang="zh-TW" sz="2400" dirty="0" smtClean="0">
              <a:solidFill>
                <a:schemeClr val="accent2">
                  <a:lumMod val="20000"/>
                  <a:lumOff val="80000"/>
                </a:schemeClr>
              </a:solidFill>
              <a:latin typeface="微軟正黑體" pitchFamily="34" charset="-120"/>
              <a:ea typeface="微軟正黑體" pitchFamily="34" charset="-120"/>
            </a:endParaRPr>
          </a:p>
        </p:txBody>
      </p:sp>
      <p:sp>
        <p:nvSpPr>
          <p:cNvPr id="8" name="梯形 7"/>
          <p:cNvSpPr/>
          <p:nvPr/>
        </p:nvSpPr>
        <p:spPr>
          <a:xfrm rot="2869522">
            <a:off x="6336860" y="5266611"/>
            <a:ext cx="910778" cy="653991"/>
          </a:xfrm>
          <a:prstGeom prst="trapezoid">
            <a:avLst>
              <a:gd name="adj" fmla="val 389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內容版面配置區 13"/>
          <p:cNvPicPr>
            <a:picLocks noGrp="1" noChangeAspect="1"/>
          </p:cNvPicPr>
          <p:nvPr>
            <p:ph idx="1"/>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560" y="1494790"/>
            <a:ext cx="8564880" cy="4693920"/>
          </a:xfrm>
        </p:spPr>
      </p:pic>
      <p:sp>
        <p:nvSpPr>
          <p:cNvPr id="10" name="文字方塊 9"/>
          <p:cNvSpPr txBox="1"/>
          <p:nvPr/>
        </p:nvSpPr>
        <p:spPr>
          <a:xfrm>
            <a:off x="2555776" y="2088000"/>
            <a:ext cx="864096" cy="400110"/>
          </a:xfrm>
          <a:prstGeom prst="rect">
            <a:avLst/>
          </a:prstGeom>
          <a:noFill/>
        </p:spPr>
        <p:txBody>
          <a:bodyPr wrap="square" rtlCol="0">
            <a:spAutoFit/>
          </a:bodyPr>
          <a:lstStyle/>
          <a:p>
            <a:r>
              <a:rPr lang="zh-TW" altLang="en-US" sz="2000" dirty="0">
                <a:solidFill>
                  <a:srgbClr val="0070C0"/>
                </a:solidFill>
                <a:latin typeface="微軟正黑體" panose="020B0604030504040204" pitchFamily="34" charset="-120"/>
                <a:ea typeface="微軟正黑體" panose="020B0604030504040204" pitchFamily="34" charset="-120"/>
              </a:rPr>
              <a:t>氣泡</a:t>
            </a:r>
          </a:p>
        </p:txBody>
      </p:sp>
      <p:sp>
        <p:nvSpPr>
          <p:cNvPr id="11" name="文字方塊 10"/>
          <p:cNvSpPr txBox="1"/>
          <p:nvPr/>
        </p:nvSpPr>
        <p:spPr>
          <a:xfrm>
            <a:off x="2699792" y="3931130"/>
            <a:ext cx="1296144" cy="400110"/>
          </a:xfrm>
          <a:prstGeom prst="rect">
            <a:avLst/>
          </a:prstGeom>
          <a:noFill/>
        </p:spPr>
        <p:txBody>
          <a:bodyPr wrap="square" rtlCol="0">
            <a:spAutoFit/>
          </a:bodyPr>
          <a:lstStyle/>
          <a:p>
            <a:r>
              <a:rPr lang="zh-TW" altLang="en-US" sz="2000" b="1" dirty="0">
                <a:solidFill>
                  <a:srgbClr val="FF0066"/>
                </a:solidFill>
                <a:latin typeface="微軟正黑體" panose="020B0604030504040204" pitchFamily="34" charset="-120"/>
                <a:ea typeface="微軟正黑體" panose="020B0604030504040204" pitchFamily="34" charset="-120"/>
              </a:rPr>
              <a:t>噴出墨滴</a:t>
            </a:r>
          </a:p>
        </p:txBody>
      </p:sp>
      <p:sp>
        <p:nvSpPr>
          <p:cNvPr id="12" name="文字方塊 11"/>
          <p:cNvSpPr txBox="1"/>
          <p:nvPr/>
        </p:nvSpPr>
        <p:spPr>
          <a:xfrm>
            <a:off x="7092280" y="1844824"/>
            <a:ext cx="1303196" cy="400110"/>
          </a:xfrm>
          <a:prstGeom prst="rect">
            <a:avLst/>
          </a:prstGeom>
          <a:noFill/>
        </p:spPr>
        <p:txBody>
          <a:bodyPr wrap="square" rtlCol="0">
            <a:spAutoFit/>
          </a:bodyPr>
          <a:lstStyle/>
          <a:p>
            <a:r>
              <a:rPr lang="zh-TW" altLang="en-US" sz="2000" b="1" dirty="0">
                <a:solidFill>
                  <a:srgbClr val="FF0066"/>
                </a:solidFill>
                <a:latin typeface="微軟正黑體" panose="020B0604030504040204" pitchFamily="34" charset="-120"/>
                <a:ea typeface="微軟正黑體" panose="020B0604030504040204" pitchFamily="34" charset="-120"/>
              </a:rPr>
              <a:t>完成列印</a:t>
            </a:r>
          </a:p>
        </p:txBody>
      </p:sp>
      <p:sp>
        <p:nvSpPr>
          <p:cNvPr id="13" name="文字方塊 12"/>
          <p:cNvSpPr txBox="1"/>
          <p:nvPr/>
        </p:nvSpPr>
        <p:spPr>
          <a:xfrm>
            <a:off x="2731056" y="4331240"/>
            <a:ext cx="2056968"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氣泡繼續膨脹使</a:t>
            </a:r>
            <a:r>
              <a:rPr lang="zh-TW" altLang="en-US" sz="2000" b="1" dirty="0" smtClean="0">
                <a:latin typeface="微軟正黑體" panose="020B0604030504040204" pitchFamily="34" charset="-120"/>
                <a:ea typeface="微軟正黑體" panose="020B0604030504040204" pitchFamily="34" charset="-120"/>
              </a:rPr>
              <a:t>墨滴</a:t>
            </a:r>
            <a:r>
              <a:rPr lang="zh-TW" altLang="en-US" sz="2000" b="1" dirty="0">
                <a:latin typeface="微軟正黑體" panose="020B0604030504040204" pitchFamily="34" charset="-120"/>
                <a:ea typeface="微軟正黑體" panose="020B0604030504040204" pitchFamily="34" charset="-120"/>
              </a:rPr>
              <a:t>噴向紙張。</a:t>
            </a:r>
          </a:p>
        </p:txBody>
      </p:sp>
      <p:sp>
        <p:nvSpPr>
          <p:cNvPr id="14" name="文字方塊 13"/>
          <p:cNvSpPr txBox="1"/>
          <p:nvPr/>
        </p:nvSpPr>
        <p:spPr>
          <a:xfrm>
            <a:off x="6876256" y="2204864"/>
            <a:ext cx="2246352" cy="1323439"/>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墨滴在紙張上形成</a:t>
            </a:r>
          </a:p>
          <a:p>
            <a:r>
              <a:rPr lang="zh-TW" altLang="en-US" sz="2000" b="1" dirty="0">
                <a:latin typeface="微軟正黑體" panose="020B0604030504040204" pitchFamily="34" charset="-120"/>
                <a:ea typeface="微軟正黑體" panose="020B0604030504040204" pitchFamily="34" charset="-120"/>
              </a:rPr>
              <a:t>墨點，匣內氣泡則</a:t>
            </a:r>
          </a:p>
          <a:p>
            <a:r>
              <a:rPr lang="zh-TW" altLang="en-US" sz="2000" b="1" dirty="0">
                <a:latin typeface="微軟正黑體" panose="020B0604030504040204" pitchFamily="34" charset="-120"/>
                <a:ea typeface="微軟正黑體" panose="020B0604030504040204" pitchFamily="34" charset="-120"/>
              </a:rPr>
              <a:t>恢復原狀並吸入墨</a:t>
            </a:r>
          </a:p>
          <a:p>
            <a:r>
              <a:rPr lang="zh-TW" altLang="en-US" sz="2000" b="1" dirty="0">
                <a:latin typeface="微軟正黑體" panose="020B0604030504040204" pitchFamily="34" charset="-120"/>
                <a:ea typeface="微軟正黑體" panose="020B0604030504040204" pitchFamily="34" charset="-120"/>
              </a:rPr>
              <a:t>水匣中的墨水。</a:t>
            </a:r>
          </a:p>
        </p:txBody>
      </p:sp>
      <p:sp>
        <p:nvSpPr>
          <p:cNvPr id="15" name="文字方塊 14"/>
          <p:cNvSpPr txBox="1"/>
          <p:nvPr/>
        </p:nvSpPr>
        <p:spPr>
          <a:xfrm>
            <a:off x="6948264" y="4037002"/>
            <a:ext cx="792088" cy="400110"/>
          </a:xfrm>
          <a:prstGeom prst="rect">
            <a:avLst/>
          </a:prstGeom>
          <a:noFill/>
        </p:spPr>
        <p:txBody>
          <a:bodyPr wrap="square" rtlCol="0">
            <a:spAutoFit/>
          </a:bodyPr>
          <a:lstStyle/>
          <a:p>
            <a:r>
              <a:rPr lang="zh-TW" altLang="en-US" sz="2000" dirty="0">
                <a:solidFill>
                  <a:srgbClr val="0070C0"/>
                </a:solidFill>
                <a:latin typeface="微軟正黑體" panose="020B0604030504040204" pitchFamily="34" charset="-120"/>
                <a:ea typeface="微軟正黑體" panose="020B0604030504040204" pitchFamily="34" charset="-120"/>
              </a:rPr>
              <a:t>墨點</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內容版面配置區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99223" y="1910090"/>
            <a:ext cx="6221249" cy="4471237"/>
          </a:xfrm>
          <a:prstGeom prst="rect">
            <a:avLst/>
          </a:prstGeom>
        </p:spPr>
      </p:pic>
      <p:sp>
        <p:nvSpPr>
          <p:cNvPr id="4" name="標題 3"/>
          <p:cNvSpPr>
            <a:spLocks noGrp="1"/>
          </p:cNvSpPr>
          <p:nvPr>
            <p:ph type="title"/>
          </p:nvPr>
        </p:nvSpPr>
        <p:spPr/>
        <p:txBody>
          <a:bodyPr/>
          <a:lstStyle/>
          <a:p>
            <a:r>
              <a:rPr lang="zh-TW" altLang="en-US" dirty="0" smtClean="0"/>
              <a:t>課外補充</a:t>
            </a:r>
            <a:endParaRPr lang="zh-TW" altLang="en-US" dirty="0"/>
          </a:p>
        </p:txBody>
      </p:sp>
      <p:sp>
        <p:nvSpPr>
          <p:cNvPr id="5" name="內容版面配置區 4"/>
          <p:cNvSpPr>
            <a:spLocks noGrp="1"/>
          </p:cNvSpPr>
          <p:nvPr>
            <p:ph idx="1"/>
          </p:nvPr>
        </p:nvSpPr>
        <p:spPr>
          <a:xfrm>
            <a:off x="228600" y="1340768"/>
            <a:ext cx="8686800" cy="4876800"/>
          </a:xfrm>
        </p:spPr>
        <p:txBody>
          <a:bodyPr/>
          <a:lstStyle/>
          <a:p>
            <a:r>
              <a:rPr lang="zh-TW" altLang="en-US" b="1" dirty="0" smtClean="0">
                <a:solidFill>
                  <a:srgbClr val="0070C0"/>
                </a:solidFill>
                <a:hlinkClick r:id="rId3"/>
              </a:rPr>
              <a:t>雷射印表機的工作原理</a:t>
            </a:r>
            <a:endParaRPr lang="zh-TW" altLang="en-US" b="1" dirty="0">
              <a:solidFill>
                <a:srgbClr val="0070C0"/>
              </a:solidFill>
            </a:endParaRPr>
          </a:p>
        </p:txBody>
      </p:sp>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69</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grpSp>
        <p:nvGrpSpPr>
          <p:cNvPr id="7" name="群組 4"/>
          <p:cNvGrpSpPr/>
          <p:nvPr/>
        </p:nvGrpSpPr>
        <p:grpSpPr>
          <a:xfrm>
            <a:off x="2411760" y="1855856"/>
            <a:ext cx="2448272" cy="1450033"/>
            <a:chOff x="107504" y="1444714"/>
            <a:chExt cx="2448272" cy="1450033"/>
          </a:xfrm>
        </p:grpSpPr>
        <p:sp>
          <p:nvSpPr>
            <p:cNvPr id="8" name="文字方塊 7"/>
            <p:cNvSpPr txBox="1"/>
            <p:nvPr/>
          </p:nvSpPr>
          <p:spPr>
            <a:xfrm>
              <a:off x="827584" y="1444714"/>
              <a:ext cx="1728192" cy="369332"/>
            </a:xfrm>
            <a:prstGeom prst="rect">
              <a:avLst/>
            </a:prstGeom>
            <a:noFill/>
          </p:spPr>
          <p:txBody>
            <a:bodyPr wrap="square" rtlCol="0">
              <a:spAutoFit/>
            </a:bodyPr>
            <a:lstStyle/>
            <a:p>
              <a:r>
                <a:rPr lang="zh-TW" altLang="en-US" b="1" dirty="0">
                  <a:solidFill>
                    <a:srgbClr val="FF0066"/>
                  </a:solidFill>
                  <a:latin typeface="微軟正黑體" panose="020B0604030504040204" pitchFamily="34" charset="-120"/>
                  <a:ea typeface="微軟正黑體" panose="020B0604030504040204" pitchFamily="34" charset="-120"/>
                </a:rPr>
                <a:t>使感光鼓帶電</a:t>
              </a:r>
            </a:p>
          </p:txBody>
        </p:sp>
        <p:sp>
          <p:nvSpPr>
            <p:cNvPr id="9" name="文字方塊 8"/>
            <p:cNvSpPr txBox="1"/>
            <p:nvPr/>
          </p:nvSpPr>
          <p:spPr>
            <a:xfrm>
              <a:off x="107504" y="1817529"/>
              <a:ext cx="2232248" cy="1077218"/>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雷射光透過可旋轉稜鏡</a:t>
              </a:r>
            </a:p>
            <a:p>
              <a:r>
                <a:rPr lang="zh-TW" altLang="en-US" sz="1600" b="1" dirty="0">
                  <a:latin typeface="微軟正黑體" panose="020B0604030504040204" pitchFamily="34" charset="-120"/>
                  <a:ea typeface="微軟正黑體" panose="020B0604030504040204" pitchFamily="34" charset="-120"/>
                </a:rPr>
                <a:t>折射調整方向後，再經</a:t>
              </a:r>
            </a:p>
            <a:p>
              <a:r>
                <a:rPr lang="zh-TW" altLang="en-US" sz="1600" b="1" dirty="0">
                  <a:latin typeface="微軟正黑體" panose="020B0604030504040204" pitchFamily="34" charset="-120"/>
                  <a:ea typeface="微軟正黑體" panose="020B0604030504040204" pitchFamily="34" charset="-120"/>
                </a:rPr>
                <a:t>反射鏡反射在感光鼓上</a:t>
              </a:r>
            </a:p>
            <a:p>
              <a:r>
                <a:rPr lang="zh-TW" altLang="en-US" sz="1600" b="1" dirty="0">
                  <a:latin typeface="微軟正黑體" panose="020B0604030504040204" pitchFamily="34" charset="-120"/>
                  <a:ea typeface="微軟正黑體" panose="020B0604030504040204" pitchFamily="34" charset="-120"/>
                </a:rPr>
                <a:t>的適當位置使其帶電。</a:t>
              </a:r>
            </a:p>
          </p:txBody>
        </p:sp>
      </p:grpSp>
      <p:grpSp>
        <p:nvGrpSpPr>
          <p:cNvPr id="10" name="群組 2"/>
          <p:cNvGrpSpPr/>
          <p:nvPr/>
        </p:nvGrpSpPr>
        <p:grpSpPr>
          <a:xfrm>
            <a:off x="6732240" y="1846565"/>
            <a:ext cx="2812302" cy="944815"/>
            <a:chOff x="5004048" y="1412776"/>
            <a:chExt cx="2812302" cy="944815"/>
          </a:xfrm>
        </p:grpSpPr>
        <p:sp>
          <p:nvSpPr>
            <p:cNvPr id="11" name="文字方塊 10"/>
            <p:cNvSpPr txBox="1"/>
            <p:nvPr/>
          </p:nvSpPr>
          <p:spPr>
            <a:xfrm>
              <a:off x="5004048" y="1412776"/>
              <a:ext cx="1728192" cy="369332"/>
            </a:xfrm>
            <a:prstGeom prst="rect">
              <a:avLst/>
            </a:prstGeom>
            <a:noFill/>
          </p:spPr>
          <p:txBody>
            <a:bodyPr wrap="square" rtlCol="0">
              <a:spAutoFit/>
            </a:bodyPr>
            <a:lstStyle/>
            <a:p>
              <a:r>
                <a:rPr lang="zh-TW" altLang="en-US" b="1" dirty="0">
                  <a:solidFill>
                    <a:srgbClr val="FF0066"/>
                  </a:solidFill>
                  <a:latin typeface="微軟正黑體" panose="020B0604030504040204" pitchFamily="34" charset="-120"/>
                  <a:ea typeface="微軟正黑體" panose="020B0604030504040204" pitchFamily="34" charset="-120"/>
                </a:rPr>
                <a:t>使感光鼓帶電</a:t>
              </a:r>
            </a:p>
          </p:txBody>
        </p:sp>
        <p:sp>
          <p:nvSpPr>
            <p:cNvPr id="12" name="文字方塊 11"/>
            <p:cNvSpPr txBox="1"/>
            <p:nvPr/>
          </p:nvSpPr>
          <p:spPr>
            <a:xfrm>
              <a:off x="5004048" y="1772816"/>
              <a:ext cx="2812302" cy="584775"/>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印表機根據列印指令驅動</a:t>
              </a:r>
            </a:p>
            <a:p>
              <a:r>
                <a:rPr lang="zh-TW" altLang="en-US" sz="1600" b="1" dirty="0">
                  <a:latin typeface="微軟正黑體" panose="020B0604030504040204" pitchFamily="34" charset="-120"/>
                  <a:ea typeface="微軟正黑體" panose="020B0604030504040204" pitchFamily="34" charset="-120"/>
                </a:rPr>
                <a:t>雷射頭射出雷射光束。</a:t>
              </a:r>
            </a:p>
          </p:txBody>
        </p:sp>
      </p:grpSp>
      <p:grpSp>
        <p:nvGrpSpPr>
          <p:cNvPr id="16" name="群組 15"/>
          <p:cNvGrpSpPr/>
          <p:nvPr/>
        </p:nvGrpSpPr>
        <p:grpSpPr>
          <a:xfrm>
            <a:off x="6084087" y="5727318"/>
            <a:ext cx="3096425" cy="925071"/>
            <a:chOff x="4211879" y="5765194"/>
            <a:chExt cx="3096425" cy="925071"/>
          </a:xfrm>
        </p:grpSpPr>
        <p:sp>
          <p:nvSpPr>
            <p:cNvPr id="17" name="文字方塊 16"/>
            <p:cNvSpPr txBox="1"/>
            <p:nvPr/>
          </p:nvSpPr>
          <p:spPr>
            <a:xfrm>
              <a:off x="5076056" y="5765194"/>
              <a:ext cx="1368152" cy="369332"/>
            </a:xfrm>
            <a:prstGeom prst="rect">
              <a:avLst/>
            </a:prstGeom>
            <a:noFill/>
          </p:spPr>
          <p:txBody>
            <a:bodyPr wrap="square" rtlCol="0">
              <a:spAutoFit/>
            </a:bodyPr>
            <a:lstStyle/>
            <a:p>
              <a:r>
                <a:rPr lang="zh-TW" altLang="en-US" b="1" dirty="0">
                  <a:solidFill>
                    <a:srgbClr val="FF0066"/>
                  </a:solidFill>
                  <a:latin typeface="微軟正黑體" panose="020B0604030504040204" pitchFamily="34" charset="-120"/>
                  <a:ea typeface="微軟正黑體" panose="020B0604030504040204" pitchFamily="34" charset="-120"/>
                </a:rPr>
                <a:t>高溫壓印</a:t>
              </a:r>
            </a:p>
          </p:txBody>
        </p:sp>
        <p:sp>
          <p:nvSpPr>
            <p:cNvPr id="18" name="文字方塊 17"/>
            <p:cNvSpPr txBox="1"/>
            <p:nvPr/>
          </p:nvSpPr>
          <p:spPr>
            <a:xfrm>
              <a:off x="4211879" y="6105490"/>
              <a:ext cx="3096425" cy="584775"/>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以高溫將碳粉加熱</a:t>
              </a:r>
              <a:r>
                <a:rPr lang="zh-TW" altLang="en-US" sz="1600" b="1" dirty="0" smtClean="0">
                  <a:latin typeface="微軟正黑體" panose="020B0604030504040204" pitchFamily="34" charset="-120"/>
                  <a:ea typeface="微軟正黑體" panose="020B0604030504040204" pitchFamily="34" charset="-120"/>
                </a:rPr>
                <a:t>融化並壓印在紙張上。</a:t>
              </a:r>
              <a:endParaRPr lang="zh-TW" altLang="en-US" sz="1600" b="1" dirty="0">
                <a:latin typeface="微軟正黑體" panose="020B0604030504040204" pitchFamily="34" charset="-120"/>
                <a:ea typeface="微軟正黑體" panose="020B0604030504040204" pitchFamily="34" charset="-120"/>
              </a:endParaRPr>
            </a:p>
          </p:txBody>
        </p:sp>
      </p:grpSp>
      <p:grpSp>
        <p:nvGrpSpPr>
          <p:cNvPr id="13" name="群組 12"/>
          <p:cNvGrpSpPr/>
          <p:nvPr/>
        </p:nvGrpSpPr>
        <p:grpSpPr>
          <a:xfrm>
            <a:off x="7308304" y="3778587"/>
            <a:ext cx="2232248" cy="883260"/>
            <a:chOff x="5724128" y="3645024"/>
            <a:chExt cx="2232248" cy="883260"/>
          </a:xfrm>
        </p:grpSpPr>
        <p:sp>
          <p:nvSpPr>
            <p:cNvPr id="14" name="文字方塊 13"/>
            <p:cNvSpPr txBox="1"/>
            <p:nvPr/>
          </p:nvSpPr>
          <p:spPr>
            <a:xfrm>
              <a:off x="5724128" y="3645024"/>
              <a:ext cx="1296144" cy="369332"/>
            </a:xfrm>
            <a:prstGeom prst="rect">
              <a:avLst/>
            </a:prstGeom>
            <a:noFill/>
          </p:spPr>
          <p:txBody>
            <a:bodyPr wrap="square" rtlCol="0">
              <a:spAutoFit/>
            </a:bodyPr>
            <a:lstStyle/>
            <a:p>
              <a:r>
                <a:rPr lang="zh-TW" altLang="en-US" b="1" dirty="0">
                  <a:solidFill>
                    <a:srgbClr val="FF0066"/>
                  </a:solidFill>
                  <a:latin typeface="微軟正黑體" panose="020B0604030504040204" pitchFamily="34" charset="-120"/>
                  <a:ea typeface="微軟正黑體" panose="020B0604030504040204" pitchFamily="34" charset="-120"/>
                </a:rPr>
                <a:t>吸附碳粉</a:t>
              </a:r>
            </a:p>
          </p:txBody>
        </p:sp>
        <p:sp>
          <p:nvSpPr>
            <p:cNvPr id="15" name="文字方塊 14"/>
            <p:cNvSpPr txBox="1"/>
            <p:nvPr/>
          </p:nvSpPr>
          <p:spPr>
            <a:xfrm>
              <a:off x="5942032" y="3943509"/>
              <a:ext cx="2014344" cy="584775"/>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帶電的感光鼓旋</a:t>
              </a:r>
            </a:p>
            <a:p>
              <a:r>
                <a:rPr lang="zh-TW" altLang="en-US" sz="1600" b="1" dirty="0">
                  <a:latin typeface="微軟正黑體" panose="020B0604030504040204" pitchFamily="34" charset="-120"/>
                  <a:ea typeface="微軟正黑體" panose="020B0604030504040204" pitchFamily="34" charset="-120"/>
                </a:rPr>
                <a:t>轉吸附碳粉。</a:t>
              </a:r>
            </a:p>
          </p:txBody>
        </p:sp>
      </p:grpSp>
      <p:grpSp>
        <p:nvGrpSpPr>
          <p:cNvPr id="25" name="群組 6"/>
          <p:cNvGrpSpPr/>
          <p:nvPr/>
        </p:nvGrpSpPr>
        <p:grpSpPr>
          <a:xfrm>
            <a:off x="0" y="6065913"/>
            <a:ext cx="5508022" cy="792087"/>
            <a:chOff x="251520" y="1757446"/>
            <a:chExt cx="5260837" cy="932613"/>
          </a:xfrm>
        </p:grpSpPr>
        <p:sp>
          <p:nvSpPr>
            <p:cNvPr id="26" name="矩形 7">
              <a:hlinkClick r:id="rId4"/>
            </p:cNvPr>
            <p:cNvSpPr/>
            <p:nvPr/>
          </p:nvSpPr>
          <p:spPr>
            <a:xfrm>
              <a:off x="629301" y="2096578"/>
              <a:ext cx="4608070"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影片充電站：雷射印表機運作原理（</a:t>
              </a:r>
              <a:r>
                <a:rPr lang="en-US" altLang="zh-TW" b="1" dirty="0" smtClean="0">
                  <a:latin typeface="微軟正黑體" pitchFamily="34" charset="-120"/>
                  <a:ea typeface="微軟正黑體" pitchFamily="34" charset="-120"/>
                </a:rPr>
                <a:t>0:38</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27"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24671"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2-2.4</a:t>
            </a:r>
            <a:r>
              <a:rPr lang="zh-TW" altLang="en-US" dirty="0" smtClean="0"/>
              <a:t> 輸入與輸出單元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spcBef>
                <a:spcPts val="1200"/>
              </a:spcBef>
            </a:pPr>
            <a:r>
              <a:rPr lang="zh-TW" altLang="en-US" b="1" dirty="0">
                <a:solidFill>
                  <a:srgbClr val="C00000"/>
                </a:solidFill>
              </a:rPr>
              <a:t>多功能事務機</a:t>
            </a:r>
            <a:endParaRPr lang="en-US" altLang="zh-TW" b="1" dirty="0">
              <a:solidFill>
                <a:srgbClr val="C00000"/>
              </a:solidFill>
            </a:endParaRPr>
          </a:p>
          <a:p>
            <a:pPr lvl="2">
              <a:spcBef>
                <a:spcPts val="1200"/>
              </a:spcBef>
            </a:pPr>
            <a:r>
              <a:rPr lang="zh-TW" altLang="en-US" dirty="0"/>
              <a:t>結合「傳真」、「掃描」、「列印」、「影印」等功能的機器。</a:t>
            </a:r>
          </a:p>
          <a:p>
            <a:pPr lvl="2">
              <a:spcBef>
                <a:spcPts val="1200"/>
              </a:spcBef>
            </a:pPr>
            <a:r>
              <a:rPr lang="zh-TW" altLang="en-US" dirty="0" smtClean="0"/>
              <a:t>支援</a:t>
            </a:r>
            <a:r>
              <a:rPr lang="en-US" altLang="zh-TW" dirty="0" err="1"/>
              <a:t>PictBridge</a:t>
            </a:r>
            <a:r>
              <a:rPr lang="zh-TW" altLang="en-US" dirty="0"/>
              <a:t>的列印標準，使用者可以將數位相機直接接上印表機或事務機後列印。</a:t>
            </a:r>
          </a:p>
        </p:txBody>
      </p:sp>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6446" y="3643314"/>
            <a:ext cx="3076740" cy="267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7752" y="5214950"/>
            <a:ext cx="1400781" cy="113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69</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8" name="文字方塊 7"/>
          <p:cNvSpPr txBox="1"/>
          <p:nvPr/>
        </p:nvSpPr>
        <p:spPr>
          <a:xfrm>
            <a:off x="4760653" y="895633"/>
            <a:ext cx="295465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常見輸入／輸出裝置</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350981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t>延伸學習</a:t>
            </a:r>
            <a:endParaRPr lang="zh-TW" altLang="en-US" dirty="0"/>
          </a:p>
        </p:txBody>
      </p:sp>
      <p:sp>
        <p:nvSpPr>
          <p:cNvPr id="2" name="內容版面配置區 1"/>
          <p:cNvSpPr>
            <a:spLocks noGrp="1"/>
          </p:cNvSpPr>
          <p:nvPr>
            <p:ph idx="1"/>
          </p:nvPr>
        </p:nvSpPr>
        <p:spPr>
          <a:prstGeom prst="rect">
            <a:avLst/>
          </a:prstGeom>
        </p:spPr>
        <p:txBody>
          <a:bodyPr/>
          <a:lstStyle/>
          <a:p>
            <a:r>
              <a:rPr lang="zh-TW" altLang="en-US" b="1" dirty="0">
                <a:solidFill>
                  <a:srgbClr val="0070C0"/>
                </a:solidFill>
              </a:rPr>
              <a:t>印表機</a:t>
            </a:r>
            <a:r>
              <a:rPr lang="zh-TW" altLang="en-US" b="1" dirty="0" smtClean="0">
                <a:solidFill>
                  <a:srgbClr val="0070C0"/>
                </a:solidFill>
              </a:rPr>
              <a:t>比較：</a:t>
            </a:r>
            <a:endParaRPr lang="en-US" altLang="zh-TW" b="1" dirty="0" smtClean="0">
              <a:solidFill>
                <a:srgbClr val="0070C0"/>
              </a:solidFill>
            </a:endParaRPr>
          </a:p>
          <a:p>
            <a:endParaRPr lang="zh-TW" altLang="en-US" dirty="0"/>
          </a:p>
        </p:txBody>
      </p:sp>
      <p:graphicFrame>
        <p:nvGraphicFramePr>
          <p:cNvPr id="3" name="表格 2"/>
          <p:cNvGraphicFramePr>
            <a:graphicFrameLocks noGrp="1"/>
          </p:cNvGraphicFramePr>
          <p:nvPr>
            <p:extLst>
              <p:ext uri="{D42A27DB-BD31-4B8C-83A1-F6EECF244321}">
                <p14:modId xmlns:p14="http://schemas.microsoft.com/office/powerpoint/2010/main" val="3351881453"/>
              </p:ext>
            </p:extLst>
          </p:nvPr>
        </p:nvGraphicFramePr>
        <p:xfrm>
          <a:off x="103611" y="2225672"/>
          <a:ext cx="8932885" cy="2571480"/>
        </p:xfrm>
        <a:graphic>
          <a:graphicData uri="http://schemas.openxmlformats.org/drawingml/2006/table">
            <a:tbl>
              <a:tblPr firstRow="1" bandRow="1">
                <a:tableStyleId>{69012ECD-51FC-41F1-AA8D-1B2483CD663E}</a:tableStyleId>
              </a:tblPr>
              <a:tblGrid>
                <a:gridCol w="1262380">
                  <a:extLst>
                    <a:ext uri="{9D8B030D-6E8A-4147-A177-3AD203B41FA5}">
                      <a16:colId xmlns:a16="http://schemas.microsoft.com/office/drawing/2014/main" val="20000"/>
                    </a:ext>
                  </a:extLst>
                </a:gridCol>
                <a:gridCol w="1062886">
                  <a:extLst>
                    <a:ext uri="{9D8B030D-6E8A-4147-A177-3AD203B41FA5}">
                      <a16:colId xmlns:a16="http://schemas.microsoft.com/office/drawing/2014/main" val="20001"/>
                    </a:ext>
                  </a:extLst>
                </a:gridCol>
                <a:gridCol w="793757">
                  <a:extLst>
                    <a:ext uri="{9D8B030D-6E8A-4147-A177-3AD203B41FA5}">
                      <a16:colId xmlns:a16="http://schemas.microsoft.com/office/drawing/2014/main" val="20002"/>
                    </a:ext>
                  </a:extLst>
                </a:gridCol>
                <a:gridCol w="1061015">
                  <a:extLst>
                    <a:ext uri="{9D8B030D-6E8A-4147-A177-3AD203B41FA5}">
                      <a16:colId xmlns:a16="http://schemas.microsoft.com/office/drawing/2014/main" val="20003"/>
                    </a:ext>
                  </a:extLst>
                </a:gridCol>
                <a:gridCol w="1651782">
                  <a:extLst>
                    <a:ext uri="{9D8B030D-6E8A-4147-A177-3AD203B41FA5}">
                      <a16:colId xmlns:a16="http://schemas.microsoft.com/office/drawing/2014/main" val="20004"/>
                    </a:ext>
                  </a:extLst>
                </a:gridCol>
                <a:gridCol w="1328273">
                  <a:extLst>
                    <a:ext uri="{9D8B030D-6E8A-4147-A177-3AD203B41FA5}">
                      <a16:colId xmlns:a16="http://schemas.microsoft.com/office/drawing/2014/main" val="20005"/>
                    </a:ext>
                  </a:extLst>
                </a:gridCol>
                <a:gridCol w="1772792">
                  <a:extLst>
                    <a:ext uri="{9D8B030D-6E8A-4147-A177-3AD203B41FA5}">
                      <a16:colId xmlns:a16="http://schemas.microsoft.com/office/drawing/2014/main" val="20006"/>
                    </a:ext>
                  </a:extLst>
                </a:gridCol>
              </a:tblGrid>
              <a:tr h="411480">
                <a:tc>
                  <a:txBody>
                    <a:bodyPr/>
                    <a:lstStyle/>
                    <a:p>
                      <a:pPr algn="ctr"/>
                      <a:r>
                        <a:rPr lang="zh-TW" altLang="en-US" sz="2000" dirty="0" smtClean="0">
                          <a:latin typeface="微軟正黑體" pitchFamily="34" charset="-120"/>
                          <a:ea typeface="微軟正黑體" pitchFamily="34" charset="-120"/>
                        </a:rPr>
                        <a:t>類型</a:t>
                      </a:r>
                      <a:endParaRPr lang="zh-TW" altLang="en-US" sz="20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產品</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速度</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耗材</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功能</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列印品質</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列印速度單位</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72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撞擊式</a:t>
                      </a:r>
                      <a:endParaRPr lang="zh-TW" altLang="en-US" sz="2000" b="1" dirty="0">
                        <a:latin typeface="微軟正黑體" pitchFamily="34" charset="-120"/>
                        <a:ea typeface="微軟正黑體" pitchFamily="34" charset="-120"/>
                      </a:endParaRP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點矩陣</a:t>
                      </a:r>
                    </a:p>
                    <a:p>
                      <a:pPr algn="ctr"/>
                      <a:r>
                        <a:rPr lang="zh-TW" altLang="en-US" sz="2000" dirty="0" smtClean="0">
                          <a:latin typeface="微軟正黑體" pitchFamily="34" charset="-120"/>
                          <a:ea typeface="微軟正黑體" pitchFamily="34" charset="-120"/>
                        </a:rPr>
                        <a:t>印表機</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較慢</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色帶</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可複寫多聯式單據</a:t>
                      </a:r>
                      <a:endParaRPr lang="zh-TW" altLang="en-US" sz="2000" b="1" dirty="0" smtClean="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每吋針數</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每秒字數</a:t>
                      </a:r>
                      <a:endParaRPr lang="en-US" altLang="zh-TW" sz="2000" dirty="0" smtClean="0">
                        <a:latin typeface="微軟正黑體" pitchFamily="34" charset="-120"/>
                        <a:ea typeface="微軟正黑體" pitchFamily="34" charset="-120"/>
                      </a:endParaRPr>
                    </a:p>
                    <a:p>
                      <a:pPr algn="ctr"/>
                      <a:r>
                        <a:rPr lang="en-US" altLang="zh-TW" sz="2000" dirty="0" smtClean="0">
                          <a:latin typeface="微軟正黑體" pitchFamily="34" charset="-120"/>
                          <a:ea typeface="微軟正黑體" pitchFamily="34" charset="-120"/>
                        </a:rPr>
                        <a:t>CPS</a:t>
                      </a:r>
                      <a:endParaRPr lang="en-US" altLang="zh-TW" sz="2000" b="1" dirty="0" smtClean="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720000">
                <a:tc rowSpan="2">
                  <a:txBody>
                    <a:bodyPr/>
                    <a:lstStyle/>
                    <a:p>
                      <a:pPr algn="ctr"/>
                      <a:r>
                        <a:rPr lang="zh-TW" altLang="en-US" sz="2000" dirty="0" smtClean="0">
                          <a:latin typeface="微軟正黑體" pitchFamily="34" charset="-120"/>
                          <a:ea typeface="微軟正黑體" pitchFamily="34" charset="-120"/>
                        </a:rPr>
                        <a:t>非撞擊式</a:t>
                      </a:r>
                    </a:p>
                  </a:txBody>
                  <a:tcPr anchor="ct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噴墨</a:t>
                      </a:r>
                    </a:p>
                    <a:p>
                      <a:pPr algn="ctr"/>
                      <a:r>
                        <a:rPr lang="zh-TW" altLang="en-US" sz="2000" dirty="0" smtClean="0">
                          <a:latin typeface="微軟正黑體" pitchFamily="34" charset="-120"/>
                          <a:ea typeface="微軟正黑體" pitchFamily="34" charset="-120"/>
                        </a:rPr>
                        <a:t>印表機</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中等</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墨水匣</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l"/>
                      <a:r>
                        <a:rPr lang="zh-TW" altLang="en-US" sz="2000" dirty="0" smtClean="0">
                          <a:latin typeface="微軟正黑體" pitchFamily="34" charset="-120"/>
                          <a:ea typeface="微軟正黑體" pitchFamily="34" charset="-120"/>
                        </a:rPr>
                        <a:t>相片、文件</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rowSpan="2">
                  <a:txBody>
                    <a:bodyPr/>
                    <a:lstStyle/>
                    <a:p>
                      <a:pPr algn="ctr"/>
                      <a:r>
                        <a:rPr lang="zh-TW" altLang="en-US" sz="2000" dirty="0" smtClean="0">
                          <a:latin typeface="微軟正黑體" pitchFamily="34" charset="-120"/>
                          <a:ea typeface="微軟正黑體" pitchFamily="34" charset="-120"/>
                        </a:rPr>
                        <a:t>每吋點數</a:t>
                      </a:r>
                      <a:endParaRPr lang="en-US" altLang="zh-TW" sz="2000" dirty="0" smtClean="0">
                        <a:latin typeface="微軟正黑體" pitchFamily="34" charset="-120"/>
                        <a:ea typeface="微軟正黑體" pitchFamily="34" charset="-120"/>
                      </a:endParaRPr>
                    </a:p>
                    <a:p>
                      <a:pPr algn="ctr"/>
                      <a:r>
                        <a:rPr lang="en-US" altLang="zh-TW" sz="2000" dirty="0" smtClean="0">
                          <a:latin typeface="微軟正黑體" pitchFamily="34" charset="-120"/>
                          <a:ea typeface="微軟正黑體" pitchFamily="34" charset="-120"/>
                        </a:rPr>
                        <a:t>DPI</a:t>
                      </a:r>
                      <a:endParaRPr lang="en-US" altLang="zh-TW" sz="2000" b="1" dirty="0" smtClean="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每分頁數</a:t>
                      </a:r>
                      <a:r>
                        <a:rPr lang="en-US" altLang="zh-TW" sz="2000" dirty="0" smtClean="0">
                          <a:latin typeface="微軟正黑體" pitchFamily="34" charset="-120"/>
                          <a:ea typeface="微軟正黑體" pitchFamily="34" charset="-120"/>
                        </a:rPr>
                        <a:t>PPM</a:t>
                      </a:r>
                      <a:endParaRPr lang="en-US" altLang="zh-TW" sz="2000" b="1" dirty="0" smtClean="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20000">
                <a:tc vMerge="1">
                  <a:txBody>
                    <a:bodyPr/>
                    <a:lstStyle/>
                    <a:p>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雷射</a:t>
                      </a:r>
                      <a:r>
                        <a:rPr lang="en-US" altLang="zh-TW" sz="2000" dirty="0" smtClean="0">
                          <a:latin typeface="微軟正黑體" pitchFamily="34" charset="-120"/>
                          <a:ea typeface="微軟正黑體" pitchFamily="34" charset="-120"/>
                        </a:rPr>
                        <a:t/>
                      </a:r>
                      <a:br>
                        <a:rPr lang="en-US" altLang="zh-TW" sz="2000" dirty="0" smtClean="0">
                          <a:latin typeface="微軟正黑體" pitchFamily="34" charset="-120"/>
                          <a:ea typeface="微軟正黑體" pitchFamily="34" charset="-120"/>
                        </a:rPr>
                      </a:br>
                      <a:r>
                        <a:rPr lang="zh-TW" altLang="en-US" sz="2000" dirty="0" smtClean="0">
                          <a:latin typeface="微軟正黑體" pitchFamily="34" charset="-120"/>
                          <a:ea typeface="微軟正黑體" pitchFamily="34" charset="-120"/>
                        </a:rPr>
                        <a:t>印表機</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較快</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軟正黑體" pitchFamily="34" charset="-120"/>
                          <a:ea typeface="微軟正黑體" pitchFamily="34" charset="-120"/>
                        </a:rPr>
                        <a:t>碳粉匣</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zh-TW" altLang="en-US" sz="2000" dirty="0" smtClean="0">
                          <a:latin typeface="微軟正黑體" pitchFamily="34" charset="-120"/>
                          <a:ea typeface="微軟正黑體" pitchFamily="34" charset="-120"/>
                        </a:rPr>
                        <a:t>大印量</a:t>
                      </a:r>
                    </a:p>
                    <a:p>
                      <a:pPr algn="ctr"/>
                      <a:r>
                        <a:rPr lang="zh-TW" altLang="en-US" sz="2000" dirty="0" smtClean="0">
                          <a:latin typeface="微軟正黑體" pitchFamily="34" charset="-120"/>
                          <a:ea typeface="微軟正黑體" pitchFamily="34" charset="-120"/>
                        </a:rPr>
                        <a:t>文件</a:t>
                      </a:r>
                      <a:endParaRPr lang="zh-TW" altLang="en-US" sz="2000" b="1" dirty="0">
                        <a:latin typeface="微軟正黑體" pitchFamily="34" charset="-120"/>
                        <a:ea typeface="微軟正黑體" pitchFamily="34" charset="-12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zh-TW" altLang="en-US" dirty="0"/>
                    </a:p>
                  </a:txBody>
                  <a:tcPr>
                    <a:solidFill>
                      <a:srgbClr val="E9F1F5"/>
                    </a:solidFill>
                  </a:tcPr>
                </a:tc>
                <a:tc vMerge="1">
                  <a:txBody>
                    <a:bodyPr/>
                    <a:lstStyle/>
                    <a:p>
                      <a:endParaRPr lang="zh-TW" altLang="en-US" dirty="0"/>
                    </a:p>
                  </a:txBody>
                  <a:tcPr>
                    <a:solidFill>
                      <a:srgbClr val="E9F1F5"/>
                    </a:solidFill>
                  </a:tcPr>
                </a:tc>
                <a:extLst>
                  <a:ext uri="{0D108BD9-81ED-4DB2-BD59-A6C34878D82A}">
                    <a16:rowId xmlns:a16="http://schemas.microsoft.com/office/drawing/2014/main" val="10003"/>
                  </a:ext>
                </a:extLst>
              </a:tr>
            </a:tbl>
          </a:graphicData>
        </a:graphic>
      </p:graphicFrame>
      <p:sp>
        <p:nvSpPr>
          <p:cNvPr id="6" name="文字方塊 5"/>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70</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711070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延伸學習</a:t>
            </a:r>
            <a:endParaRPr lang="zh-TW" altLang="en-US" dirty="0"/>
          </a:p>
        </p:txBody>
      </p:sp>
      <p:sp>
        <p:nvSpPr>
          <p:cNvPr id="3" name="內容版面配置區 2"/>
          <p:cNvSpPr>
            <a:spLocks noGrp="1"/>
          </p:cNvSpPr>
          <p:nvPr>
            <p:ph idx="1"/>
          </p:nvPr>
        </p:nvSpPr>
        <p:spPr>
          <a:xfrm>
            <a:off x="228600" y="1403874"/>
            <a:ext cx="5927576" cy="4876800"/>
          </a:xfrm>
        </p:spPr>
        <p:txBody>
          <a:bodyPr/>
          <a:lstStyle/>
          <a:p>
            <a:r>
              <a:rPr lang="en-US" altLang="zh-TW" b="1" dirty="0" smtClean="0">
                <a:solidFill>
                  <a:srgbClr val="0070C0"/>
                </a:solidFill>
              </a:rPr>
              <a:t>3D </a:t>
            </a:r>
            <a:r>
              <a:rPr lang="zh-TW" altLang="en-US" b="1" dirty="0" smtClean="0">
                <a:solidFill>
                  <a:srgbClr val="0070C0"/>
                </a:solidFill>
              </a:rPr>
              <a:t>列印機</a:t>
            </a:r>
            <a:endParaRPr lang="en-US" altLang="zh-TW" b="1" dirty="0" smtClean="0">
              <a:solidFill>
                <a:srgbClr val="0070C0"/>
              </a:solidFill>
            </a:endParaRPr>
          </a:p>
          <a:p>
            <a:pPr lvl="1"/>
            <a:r>
              <a:rPr lang="zh-TW" altLang="en-US" dirty="0" smtClean="0"/>
              <a:t>應用噴墨印表機的原理，將印表機所使用的墨水改成塑膠、金屬或彩色塗料，再透過層層堆疊的方式，列印的成品便能從平面變立體。</a:t>
            </a:r>
            <a:endParaRPr lang="en-US" altLang="zh-TW" dirty="0" smtClean="0"/>
          </a:p>
          <a:p>
            <a:pPr lvl="1"/>
            <a:endParaRPr lang="zh-TW" altLang="en-US" dirty="0"/>
          </a:p>
        </p:txBody>
      </p:sp>
      <p:sp>
        <p:nvSpPr>
          <p:cNvPr id="4" name="文字方塊 3"/>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2">
                    <a:lumMod val="60000"/>
                    <a:lumOff val="40000"/>
                  </a:schemeClr>
                </a:solidFill>
                <a:latin typeface="微軟正黑體" pitchFamily="34" charset="-120"/>
                <a:ea typeface="微軟正黑體" pitchFamily="34" charset="-120"/>
              </a:rPr>
              <a:t>課本第</a:t>
            </a:r>
            <a:r>
              <a:rPr lang="en-US" altLang="zh-TW" b="1" dirty="0" smtClean="0">
                <a:solidFill>
                  <a:schemeClr val="accent2">
                    <a:lumMod val="60000"/>
                    <a:lumOff val="40000"/>
                  </a:schemeClr>
                </a:solidFill>
                <a:latin typeface="微軟正黑體" pitchFamily="34" charset="-120"/>
                <a:ea typeface="微軟正黑體" pitchFamily="34" charset="-120"/>
              </a:rPr>
              <a:t>70</a:t>
            </a:r>
            <a:r>
              <a:rPr lang="zh-TW" altLang="en-US" b="1" dirty="0" smtClean="0">
                <a:solidFill>
                  <a:schemeClr val="accent2">
                    <a:lumMod val="60000"/>
                    <a:lumOff val="40000"/>
                  </a:schemeClr>
                </a:solidFill>
                <a:latin typeface="微軟正黑體" pitchFamily="34" charset="-120"/>
                <a:ea typeface="微軟正黑體" pitchFamily="34" charset="-120"/>
              </a:rPr>
              <a:t>頁</a:t>
            </a:r>
            <a:endParaRPr lang="zh-TW" altLang="en-US" b="1" dirty="0">
              <a:solidFill>
                <a:schemeClr val="accent2">
                  <a:lumMod val="60000"/>
                  <a:lumOff val="40000"/>
                </a:schemeClr>
              </a:solidFill>
              <a:latin typeface="微軟正黑體" pitchFamily="34" charset="-120"/>
              <a:ea typeface="微軟正黑體" pitchFamily="34" charset="-120"/>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12831" y="1340768"/>
            <a:ext cx="2779649" cy="25948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12542" y="3917298"/>
            <a:ext cx="3431458" cy="24640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群組 6"/>
          <p:cNvGrpSpPr/>
          <p:nvPr/>
        </p:nvGrpSpPr>
        <p:grpSpPr>
          <a:xfrm>
            <a:off x="0" y="6065913"/>
            <a:ext cx="6444127" cy="792087"/>
            <a:chOff x="251520" y="1757446"/>
            <a:chExt cx="6154926" cy="932613"/>
          </a:xfrm>
        </p:grpSpPr>
        <p:sp>
          <p:nvSpPr>
            <p:cNvPr id="14" name="矩形 7">
              <a:hlinkClick r:id="rId4"/>
            </p:cNvPr>
            <p:cNvSpPr/>
            <p:nvPr/>
          </p:nvSpPr>
          <p:spPr>
            <a:xfrm>
              <a:off x="629300" y="2096578"/>
              <a:ext cx="5364568"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a:t>
              </a:r>
              <a:r>
                <a:rPr lang="en-US" altLang="zh-TW" b="1" dirty="0" smtClean="0">
                  <a:latin typeface="微軟正黑體" pitchFamily="34" charset="-120"/>
                  <a:ea typeface="微軟正黑體" pitchFamily="34" charset="-120"/>
                </a:rPr>
                <a:t>3D</a:t>
              </a:r>
              <a:r>
                <a:rPr lang="zh-TW" altLang="en-US" b="1" dirty="0" smtClean="0">
                  <a:latin typeface="微軟正黑體" pitchFamily="34" charset="-120"/>
                  <a:ea typeface="微軟正黑體" pitchFamily="34" charset="-120"/>
                </a:rPr>
                <a:t>列印自駕電動巴士</a:t>
              </a:r>
              <a:r>
                <a:rPr lang="en-US" altLang="zh-TW" b="1" dirty="0" smtClean="0">
                  <a:latin typeface="微軟正黑體" pitchFamily="34" charset="-120"/>
                  <a:ea typeface="微軟正黑體" pitchFamily="34" charset="-120"/>
                </a:rPr>
                <a:t>Olli</a:t>
              </a:r>
              <a:r>
                <a:rPr lang="zh-TW" altLang="en-US" b="1" dirty="0" smtClean="0">
                  <a:latin typeface="微軟正黑體" pitchFamily="34" charset="-120"/>
                  <a:ea typeface="微軟正黑體" pitchFamily="34" charset="-120"/>
                </a:rPr>
                <a:t>上路（</a:t>
              </a:r>
              <a:r>
                <a:rPr lang="en-US" altLang="zh-TW" b="1" dirty="0">
                  <a:latin typeface="微軟正黑體" pitchFamily="34" charset="-120"/>
                  <a:ea typeface="微軟正黑體" pitchFamily="34" charset="-120"/>
                </a:rPr>
                <a:t>1</a:t>
              </a:r>
              <a:r>
                <a:rPr lang="en-US" altLang="zh-TW" b="1" dirty="0" smtClean="0">
                  <a:latin typeface="微軟正黑體" pitchFamily="34" charset="-120"/>
                  <a:ea typeface="微軟正黑體" pitchFamily="34" charset="-120"/>
                </a:rPr>
                <a:t>:26</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5"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18760"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群組 6"/>
          <p:cNvGrpSpPr/>
          <p:nvPr/>
        </p:nvGrpSpPr>
        <p:grpSpPr>
          <a:xfrm>
            <a:off x="0" y="5373216"/>
            <a:ext cx="5147981" cy="792087"/>
            <a:chOff x="251520" y="1757446"/>
            <a:chExt cx="4916954" cy="932613"/>
          </a:xfrm>
        </p:grpSpPr>
        <p:sp>
          <p:nvSpPr>
            <p:cNvPr id="18" name="矩形 7">
              <a:hlinkClick r:id="rId7"/>
            </p:cNvPr>
            <p:cNvSpPr/>
            <p:nvPr/>
          </p:nvSpPr>
          <p:spPr>
            <a:xfrm>
              <a:off x="629300" y="2096578"/>
              <a:ext cx="4195366" cy="423868"/>
            </a:xfrm>
            <a:prstGeom prst="rect">
              <a:avLst/>
            </a:prstGeom>
            <a:effectLst>
              <a:outerShdw blurRad="50800" dist="38100" algn="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252000" rIns="252000" rtlCol="0" anchor="ctr"/>
            <a:lstStyle/>
            <a:p>
              <a:r>
                <a:rPr lang="zh-TW" altLang="en-US" b="1" dirty="0" smtClean="0">
                  <a:latin typeface="微軟正黑體" pitchFamily="34" charset="-120"/>
                  <a:ea typeface="微軟正黑體" pitchFamily="34" charset="-120"/>
                </a:rPr>
                <a:t>影片充電站：</a:t>
              </a:r>
              <a:r>
                <a:rPr lang="en-US" altLang="zh-TW" b="1" dirty="0" smtClean="0">
                  <a:latin typeface="微軟正黑體" pitchFamily="34" charset="-120"/>
                  <a:ea typeface="微軟正黑體" pitchFamily="34" charset="-120"/>
                </a:rPr>
                <a:t>3D</a:t>
              </a:r>
              <a:r>
                <a:rPr lang="zh-TW" altLang="en-US" b="1" dirty="0" smtClean="0">
                  <a:latin typeface="微軟正黑體" pitchFamily="34" charset="-120"/>
                  <a:ea typeface="微軟正黑體" pitchFamily="34" charset="-120"/>
                </a:rPr>
                <a:t>列印公仔影片（</a:t>
              </a:r>
              <a:r>
                <a:rPr lang="en-US" altLang="zh-TW" b="1" dirty="0" smtClean="0">
                  <a:latin typeface="微軟正黑體" pitchFamily="34" charset="-120"/>
                  <a:ea typeface="微軟正黑體" pitchFamily="34" charset="-120"/>
                </a:rPr>
                <a:t>5:42</a:t>
              </a:r>
              <a:r>
                <a:rPr lang="zh-TW" altLang="en-US" b="1" dirty="0" smtClean="0">
                  <a:latin typeface="微軟正黑體" pitchFamily="34" charset="-120"/>
                  <a:ea typeface="微軟正黑體" pitchFamily="34" charset="-120"/>
                </a:rPr>
                <a:t>）</a:t>
              </a:r>
              <a:endParaRPr lang="zh-TW" altLang="en-US" b="1" dirty="0">
                <a:latin typeface="微軟正黑體" pitchFamily="34" charset="-120"/>
                <a:ea typeface="微軟正黑體" pitchFamily="34" charset="-120"/>
              </a:endParaRPr>
            </a:p>
          </p:txBody>
        </p:sp>
        <p:pic>
          <p:nvPicPr>
            <p:cNvPr id="19" name="Picture 4" descr="C:\Documents and Settings\Chen\My Documents\1.pn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757446"/>
              <a:ext cx="687686" cy="8477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Documents and Settings\Chen\My Documents\2.png"/>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80788" y="1842322"/>
              <a:ext cx="687686" cy="8477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2-2.4</a:t>
            </a:r>
            <a:r>
              <a:rPr lang="zh-TW" altLang="en-US" dirty="0" smtClean="0"/>
              <a:t> 輸入與輸出單元</a:t>
            </a:r>
            <a:endParaRPr lang="zh-TW" altLang="en-US" dirty="0"/>
          </a:p>
        </p:txBody>
      </p:sp>
      <p:sp>
        <p:nvSpPr>
          <p:cNvPr id="3" name="內容版面配置區 2"/>
          <p:cNvSpPr>
            <a:spLocks noGrp="1"/>
          </p:cNvSpPr>
          <p:nvPr>
            <p:ph idx="1"/>
          </p:nvPr>
        </p:nvSpPr>
        <p:spPr>
          <a:prstGeom prst="rect">
            <a:avLst/>
          </a:prstGeom>
        </p:spPr>
        <p:txBody>
          <a:bodyPr>
            <a:normAutofit/>
          </a:bodyPr>
          <a:lstStyle/>
          <a:p>
            <a:pPr lvl="1"/>
            <a:r>
              <a:rPr lang="zh-TW" altLang="en-US" b="1" dirty="0">
                <a:solidFill>
                  <a:srgbClr val="C00000"/>
                </a:solidFill>
              </a:rPr>
              <a:t>網路</a:t>
            </a:r>
            <a:r>
              <a:rPr lang="zh-TW" altLang="en-US" b="1" dirty="0" smtClean="0">
                <a:solidFill>
                  <a:srgbClr val="C00000"/>
                </a:solidFill>
              </a:rPr>
              <a:t>攝影機</a:t>
            </a:r>
            <a:r>
              <a:rPr lang="en-US" altLang="zh-TW" b="1" dirty="0">
                <a:solidFill>
                  <a:srgbClr val="C00000"/>
                </a:solidFill>
              </a:rPr>
              <a:t>(webcam)</a:t>
            </a:r>
            <a:r>
              <a:rPr lang="zh-TW" altLang="en-US" b="1" dirty="0">
                <a:solidFill>
                  <a:srgbClr val="C00000"/>
                </a:solidFill>
              </a:rPr>
              <a:t> </a:t>
            </a:r>
          </a:p>
          <a:p>
            <a:pPr lvl="2">
              <a:spcBef>
                <a:spcPts val="1200"/>
              </a:spcBef>
            </a:pPr>
            <a:r>
              <a:rPr lang="zh-TW" altLang="en-US" dirty="0" smtClean="0"/>
              <a:t>網路</a:t>
            </a:r>
            <a:r>
              <a:rPr lang="zh-TW" altLang="en-US" dirty="0"/>
              <a:t>攝影機由攝影鏡頭與麥克風所</a:t>
            </a:r>
            <a:r>
              <a:rPr lang="zh-TW" altLang="en-US" dirty="0" smtClean="0"/>
              <a:t>組成。</a:t>
            </a:r>
            <a:endParaRPr lang="en-US" altLang="zh-TW" dirty="0" smtClean="0"/>
          </a:p>
          <a:p>
            <a:pPr lvl="2">
              <a:spcBef>
                <a:spcPts val="1200"/>
              </a:spcBef>
            </a:pPr>
            <a:r>
              <a:rPr lang="zh-TW" altLang="en-US" dirty="0" smtClean="0"/>
              <a:t>在</a:t>
            </a:r>
            <a:r>
              <a:rPr lang="zh-TW" altLang="en-US" dirty="0"/>
              <a:t>使用即時通訊軟體</a:t>
            </a:r>
            <a:r>
              <a:rPr lang="zh-TW" altLang="en-US" dirty="0" smtClean="0"/>
              <a:t>時，雙方</a:t>
            </a:r>
            <a:r>
              <a:rPr lang="zh-TW" altLang="en-US" dirty="0"/>
              <a:t>都接上網路攝影機</a:t>
            </a:r>
            <a:r>
              <a:rPr lang="zh-TW" altLang="en-US" dirty="0" smtClean="0"/>
              <a:t>，就可以</a:t>
            </a:r>
            <a:r>
              <a:rPr lang="zh-TW" altLang="en-US" dirty="0"/>
              <a:t>將視訊</a:t>
            </a:r>
            <a:r>
              <a:rPr lang="zh-TW" altLang="en-US" dirty="0" smtClean="0"/>
              <a:t>畫面與聲音透過網際網路進行傳送，以便進行即時</a:t>
            </a:r>
            <a:r>
              <a:rPr lang="zh-TW" altLang="en-US" dirty="0"/>
              <a:t>性</a:t>
            </a:r>
            <a:r>
              <a:rPr lang="zh-TW" altLang="en-US" dirty="0" smtClean="0"/>
              <a:t>的互動</a:t>
            </a:r>
            <a:r>
              <a:rPr lang="zh-TW" altLang="en-US" dirty="0"/>
              <a:t>。</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700289" y="3422896"/>
            <a:ext cx="2229297" cy="314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71</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8" name="文字方塊 7"/>
          <p:cNvSpPr txBox="1"/>
          <p:nvPr/>
        </p:nvSpPr>
        <p:spPr>
          <a:xfrm>
            <a:off x="4760653" y="895633"/>
            <a:ext cx="295465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常見輸入／輸出裝置</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71739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r>
              <a:rPr lang="en-US" altLang="zh-TW" dirty="0" smtClean="0"/>
              <a:t>2-2.5</a:t>
            </a:r>
            <a:r>
              <a:rPr lang="zh-TW" altLang="en-US" dirty="0" smtClean="0"/>
              <a:t> 基本</a:t>
            </a:r>
            <a:r>
              <a:rPr lang="zh-TW" altLang="en-US" dirty="0"/>
              <a:t>單元間如何進行溝通</a:t>
            </a:r>
          </a:p>
        </p:txBody>
      </p:sp>
      <p:sp>
        <p:nvSpPr>
          <p:cNvPr id="3" name="內容版面配置區 2"/>
          <p:cNvSpPr>
            <a:spLocks noGrp="1"/>
          </p:cNvSpPr>
          <p:nvPr>
            <p:ph idx="1"/>
          </p:nvPr>
        </p:nvSpPr>
        <p:spPr>
          <a:prstGeom prst="rect">
            <a:avLst/>
          </a:prstGeom>
        </p:spPr>
        <p:txBody>
          <a:bodyPr>
            <a:normAutofit lnSpcReduction="10000"/>
          </a:bodyPr>
          <a:lstStyle/>
          <a:p>
            <a:r>
              <a:rPr lang="zh-TW" altLang="en-US" b="1" dirty="0" smtClean="0">
                <a:solidFill>
                  <a:srgbClr val="0070C0"/>
                </a:solidFill>
              </a:rPr>
              <a:t>內部連結方式</a:t>
            </a:r>
            <a:endParaRPr lang="en-US" altLang="zh-TW" b="1" dirty="0" smtClean="0">
              <a:solidFill>
                <a:srgbClr val="0070C0"/>
              </a:solidFill>
            </a:endParaRPr>
          </a:p>
          <a:p>
            <a:pPr lvl="1" algn="just">
              <a:lnSpc>
                <a:spcPct val="150000"/>
              </a:lnSpc>
            </a:pPr>
            <a:r>
              <a:rPr lang="zh-TW" altLang="en-US" dirty="0" smtClean="0">
                <a:solidFill>
                  <a:srgbClr val="FF0000"/>
                </a:solidFill>
              </a:rPr>
              <a:t>匯流排</a:t>
            </a:r>
            <a:r>
              <a:rPr lang="en-US" altLang="zh-TW" dirty="0" smtClean="0">
                <a:solidFill>
                  <a:srgbClr val="FF0000"/>
                </a:solidFill>
              </a:rPr>
              <a:t>(bus)</a:t>
            </a:r>
            <a:r>
              <a:rPr lang="zh-TW" altLang="en-US" dirty="0" smtClean="0"/>
              <a:t>是指電腦元件間用來傳遞電子訊號的線路通道。</a:t>
            </a:r>
            <a:endParaRPr lang="en-US" altLang="zh-TW" dirty="0" smtClean="0"/>
          </a:p>
          <a:p>
            <a:pPr lvl="1" algn="just">
              <a:lnSpc>
                <a:spcPct val="150000"/>
              </a:lnSpc>
            </a:pPr>
            <a:r>
              <a:rPr lang="zh-TW" altLang="en-US" dirty="0" smtClean="0"/>
              <a:t>主機板上的元件之間要進行溝通，要透過不同的匯流排進行溝通。</a:t>
            </a:r>
            <a:endParaRPr lang="en-US" altLang="zh-TW" dirty="0" smtClean="0"/>
          </a:p>
          <a:p>
            <a:pPr lvl="2" algn="just">
              <a:lnSpc>
                <a:spcPct val="150000"/>
              </a:lnSpc>
            </a:pPr>
            <a:r>
              <a:rPr lang="zh-TW" altLang="en-US" dirty="0" smtClean="0"/>
              <a:t>控制匯流排</a:t>
            </a:r>
            <a:endParaRPr lang="en-US" altLang="zh-TW" dirty="0" smtClean="0"/>
          </a:p>
          <a:p>
            <a:pPr lvl="2" algn="just">
              <a:lnSpc>
                <a:spcPct val="150000"/>
              </a:lnSpc>
            </a:pPr>
            <a:r>
              <a:rPr lang="zh-TW" altLang="en-US" dirty="0" smtClean="0"/>
              <a:t>位址匯流排</a:t>
            </a:r>
            <a:endParaRPr lang="en-US" altLang="zh-TW" dirty="0" smtClean="0"/>
          </a:p>
          <a:p>
            <a:pPr lvl="2" algn="just">
              <a:lnSpc>
                <a:spcPct val="150000"/>
              </a:lnSpc>
            </a:pPr>
            <a:r>
              <a:rPr lang="zh-TW" altLang="en-US" dirty="0" smtClean="0"/>
              <a:t>資料匯流排</a:t>
            </a:r>
            <a:endParaRPr lang="en-US" altLang="zh-TW" dirty="0" smtClean="0"/>
          </a:p>
          <a:p>
            <a:pPr lvl="1" algn="just">
              <a:lnSpc>
                <a:spcPct val="150000"/>
              </a:lnSpc>
            </a:pPr>
            <a:endParaRPr lang="en-US" altLang="zh-TW" dirty="0"/>
          </a:p>
        </p:txBody>
      </p:sp>
      <p:sp>
        <p:nvSpPr>
          <p:cNvPr id="9" name="文字方塊 8"/>
          <p:cNvSpPr txBox="1"/>
          <p:nvPr/>
        </p:nvSpPr>
        <p:spPr>
          <a:xfrm>
            <a:off x="7524328" y="6381328"/>
            <a:ext cx="1529077" cy="369332"/>
          </a:xfrm>
          <a:prstGeom prst="rect">
            <a:avLst/>
          </a:prstGeom>
          <a:noFill/>
          <a:ln>
            <a:noFill/>
          </a:ln>
        </p:spPr>
        <p:txBody>
          <a:bodyPr wrap="square" rtlCol="0">
            <a:spAutoFit/>
          </a:bodyPr>
          <a:lstStyle/>
          <a:p>
            <a:pPr algn="ctr"/>
            <a:r>
              <a:rPr lang="zh-TW" altLang="en-US" b="1" dirty="0" smtClean="0">
                <a:solidFill>
                  <a:schemeClr val="accent5">
                    <a:lumMod val="40000"/>
                    <a:lumOff val="60000"/>
                  </a:schemeClr>
                </a:solidFill>
                <a:latin typeface="微軟正黑體" pitchFamily="34" charset="-120"/>
                <a:ea typeface="微軟正黑體" pitchFamily="34" charset="-120"/>
              </a:rPr>
              <a:t>課本第</a:t>
            </a:r>
            <a:r>
              <a:rPr lang="en-US" altLang="zh-TW" b="1" dirty="0" smtClean="0">
                <a:solidFill>
                  <a:schemeClr val="accent5">
                    <a:lumMod val="40000"/>
                    <a:lumOff val="60000"/>
                  </a:schemeClr>
                </a:solidFill>
                <a:latin typeface="微軟正黑體" pitchFamily="34" charset="-120"/>
                <a:ea typeface="微軟正黑體" pitchFamily="34" charset="-120"/>
              </a:rPr>
              <a:t>72</a:t>
            </a:r>
            <a:r>
              <a:rPr lang="zh-TW" altLang="en-US" b="1" dirty="0" smtClean="0">
                <a:solidFill>
                  <a:schemeClr val="accent5">
                    <a:lumMod val="40000"/>
                    <a:lumOff val="60000"/>
                  </a:schemeClr>
                </a:solidFill>
                <a:latin typeface="微軟正黑體" pitchFamily="34" charset="-120"/>
                <a:ea typeface="微軟正黑體" pitchFamily="34" charset="-120"/>
              </a:rPr>
              <a:t>頁</a:t>
            </a:r>
            <a:endParaRPr lang="zh-TW" altLang="en-US" b="1" dirty="0">
              <a:solidFill>
                <a:schemeClr val="accent5">
                  <a:lumMod val="40000"/>
                  <a:lumOff val="60000"/>
                </a:schemeClr>
              </a:solidFill>
              <a:latin typeface="微軟正黑體" pitchFamily="34" charset="-120"/>
              <a:ea typeface="微軟正黑體" pitchFamily="34" charset="-120"/>
            </a:endParaRPr>
          </a:p>
        </p:txBody>
      </p:sp>
      <p:sp>
        <p:nvSpPr>
          <p:cNvPr id="10" name="文字方塊 9"/>
          <p:cNvSpPr txBox="1"/>
          <p:nvPr/>
        </p:nvSpPr>
        <p:spPr>
          <a:xfrm>
            <a:off x="4760653" y="895633"/>
            <a:ext cx="2954655" cy="461665"/>
          </a:xfrm>
          <a:prstGeom prst="rect">
            <a:avLst/>
          </a:prstGeom>
          <a:noFill/>
        </p:spPr>
        <p:txBody>
          <a:bodyPr wrap="none" rtlCol="0">
            <a:spAutoFit/>
          </a:bodyPr>
          <a:lstStyle/>
          <a:p>
            <a:pPr algn="r"/>
            <a:r>
              <a:rPr lang="zh-TW" altLang="en-US" sz="2400" dirty="0" smtClean="0">
                <a:solidFill>
                  <a:schemeClr val="accent1">
                    <a:lumMod val="20000"/>
                    <a:lumOff val="80000"/>
                  </a:schemeClr>
                </a:solidFill>
                <a:latin typeface="微軟正黑體" pitchFamily="34" charset="-120"/>
                <a:ea typeface="微軟正黑體" pitchFamily="34" charset="-120"/>
              </a:rPr>
              <a:t>常見輸入／輸出裝置</a:t>
            </a:r>
            <a:endParaRPr lang="en-US" altLang="zh-TW" sz="2400" dirty="0" smtClean="0">
              <a:solidFill>
                <a:schemeClr val="accent1">
                  <a:lumMod val="20000"/>
                  <a:lumOff val="80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42250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GreenWave_BusDesignSlides">
  <a:themeElements>
    <a:clrScheme name="自訂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66092"/>
      </a:hlink>
      <a:folHlink>
        <a:srgbClr val="36609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a:solidFill>
            <a:srgbClr val="FF006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rgbClr val="FF0066"/>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406B6EB-8CCB-429C-9D3B-EA09378A39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GreenWave_BusDesignSlides</Template>
  <TotalTime>5210</TotalTime>
  <Words>6949</Words>
  <Application>Microsoft Office PowerPoint</Application>
  <PresentationFormat>如螢幕大小 (4:3)</PresentationFormat>
  <Paragraphs>1161</Paragraphs>
  <Slides>122</Slides>
  <Notes>94</Notes>
  <HiddenSlides>2</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122</vt:i4>
      </vt:variant>
    </vt:vector>
  </HeadingPairs>
  <TitlesOfParts>
    <vt:vector size="129" baseType="lpstr">
      <vt:lpstr>Microsoft JhengHei</vt:lpstr>
      <vt:lpstr>Microsoft JhengHei</vt:lpstr>
      <vt:lpstr>新細明體</vt:lpstr>
      <vt:lpstr>Arial</vt:lpstr>
      <vt:lpstr>Calibri</vt:lpstr>
      <vt:lpstr>Wingdings</vt:lpstr>
      <vt:lpstr>GreenWave_BusDesignSlides</vt:lpstr>
      <vt:lpstr>第二章 　電腦硬體</vt:lpstr>
      <vt:lpstr>2. 電腦硬體</vt:lpstr>
      <vt:lpstr>2-1.1 電腦基本組成</vt:lpstr>
      <vt:lpstr>2-1.1 電腦基本組成</vt:lpstr>
      <vt:lpstr>2-1.1 電腦基本組成</vt:lpstr>
      <vt:lpstr>2-1.1 電腦基本組成</vt:lpstr>
      <vt:lpstr>課外補充</vt:lpstr>
      <vt:lpstr>課外補充</vt:lpstr>
      <vt:lpstr>延伸學習</vt:lpstr>
      <vt:lpstr>延伸學習</vt:lpstr>
      <vt:lpstr>延伸學習</vt:lpstr>
      <vt:lpstr>2-1.2 電腦設備使用</vt:lpstr>
      <vt:lpstr>2-1.2 電腦設備使用</vt:lpstr>
      <vt:lpstr>2-1.2 電腦設備使用</vt:lpstr>
      <vt:lpstr>課外補充</vt:lpstr>
      <vt:lpstr>2-1.2 電腦設備使用</vt:lpstr>
      <vt:lpstr>2-1.2 電腦設備使用</vt:lpstr>
      <vt:lpstr>課外補充</vt:lpstr>
      <vt:lpstr>2-1.2 電腦設備使用</vt:lpstr>
      <vt:lpstr>課外補充</vt:lpstr>
      <vt:lpstr>隨堂練習</vt:lpstr>
      <vt:lpstr>2-2 電腦硬體基本單元</vt:lpstr>
      <vt:lpstr>2-2.1 硬體五大單元</vt:lpstr>
      <vt:lpstr>2-2.1 硬體五大單元</vt:lpstr>
      <vt:lpstr>2-2.1 硬體五大單元</vt:lpstr>
      <vt:lpstr>2-2.1 硬體五大單元</vt:lpstr>
      <vt:lpstr>2-2.2 處理單元</vt:lpstr>
      <vt:lpstr>2-2.2 處理單元</vt:lpstr>
      <vt:lpstr>2-2.2 處理單元</vt:lpstr>
      <vt:lpstr>2-2.2 處理單元</vt:lpstr>
      <vt:lpstr>2-2.2 處理單元</vt:lpstr>
      <vt:lpstr>2-2.2 處理單元</vt:lpstr>
      <vt:lpstr>2-2.2 處理單元</vt:lpstr>
      <vt:lpstr>2-2.2 處理單元</vt:lpstr>
      <vt:lpstr>2-2.2 處理單元</vt:lpstr>
      <vt:lpstr>課外補充</vt:lpstr>
      <vt:lpstr>課外補充</vt:lpstr>
      <vt:lpstr>2-2.2 處理單元</vt:lpstr>
      <vt:lpstr>2-2.2 處理單元</vt:lpstr>
      <vt:lpstr>課外補充</vt:lpstr>
      <vt:lpstr>課外補充</vt:lpstr>
      <vt:lpstr>隨堂練習</vt:lpstr>
      <vt:lpstr>2-2.2 處理單元</vt:lpstr>
      <vt:lpstr>延伸學習</vt:lpstr>
      <vt:lpstr>2-2.3 記憶單元</vt:lpstr>
      <vt:lpstr>2-2.3 記憶單元</vt:lpstr>
      <vt:lpstr>課外補充</vt:lpstr>
      <vt:lpstr>課外補充</vt:lpstr>
      <vt:lpstr>2-2.3 記憶單元</vt:lpstr>
      <vt:lpstr>2-2.3 記憶單元</vt:lpstr>
      <vt:lpstr>課外補充</vt:lpstr>
      <vt:lpstr>2-2.3 記憶單元</vt:lpstr>
      <vt:lpstr>2-2.3 記憶單元</vt:lpstr>
      <vt:lpstr>2-2.3 記憶單元</vt:lpstr>
      <vt:lpstr>2-2.3 記憶單元</vt:lpstr>
      <vt:lpstr>2-2.3 記憶單元</vt:lpstr>
      <vt:lpstr>2-2.3 記憶單元</vt:lpstr>
      <vt:lpstr>2-2.3 記憶單元</vt:lpstr>
      <vt:lpstr>課外補充</vt:lpstr>
      <vt:lpstr>課外補充</vt:lpstr>
      <vt:lpstr>2-2.3 記憶單元</vt:lpstr>
      <vt:lpstr>2-2.3 記憶單元</vt:lpstr>
      <vt:lpstr>課外補充</vt:lpstr>
      <vt:lpstr>延伸學習</vt:lpstr>
      <vt:lpstr>2-2.3 記憶單元</vt:lpstr>
      <vt:lpstr>課外補充</vt:lpstr>
      <vt:lpstr>隨堂練習</vt:lpstr>
      <vt:lpstr>2-2.3 記憶單元</vt:lpstr>
      <vt:lpstr>2-2.3 記憶單元</vt:lpstr>
      <vt:lpstr>2-2.3 記憶單元</vt:lpstr>
      <vt:lpstr>課外補充</vt:lpstr>
      <vt:lpstr>延伸學習</vt:lpstr>
      <vt:lpstr>2-2.3 記憶單元</vt:lpstr>
      <vt:lpstr>延伸學習</vt:lpstr>
      <vt:lpstr>2-2.3 記憶單元</vt:lpstr>
      <vt:lpstr>2-2.3 記憶單元</vt:lpstr>
      <vt:lpstr>2-2.3 記憶單元</vt:lpstr>
      <vt:lpstr>2-2.3 記憶單元</vt:lpstr>
      <vt:lpstr>2-2.4 輸入與輸出單元</vt:lpstr>
      <vt:lpstr>課外補充</vt:lpstr>
      <vt:lpstr>課外補充</vt:lpstr>
      <vt:lpstr>延伸學習</vt:lpstr>
      <vt:lpstr>2-2.4 輸入與輸出單元</vt:lpstr>
      <vt:lpstr>2-2.4 輸入與輸出單元</vt:lpstr>
      <vt:lpstr>2-2.4 輸入與輸出單元</vt:lpstr>
      <vt:lpstr>2-2.4 輸入與輸出單元</vt:lpstr>
      <vt:lpstr>2-2.4 輸入與輸出單元</vt:lpstr>
      <vt:lpstr>延伸學習</vt:lpstr>
      <vt:lpstr>課外補充</vt:lpstr>
      <vt:lpstr>2-2.4 輸入與輸出單元</vt:lpstr>
      <vt:lpstr>課外補充</vt:lpstr>
      <vt:lpstr>課外補充</vt:lpstr>
      <vt:lpstr>課外補充</vt:lpstr>
      <vt:lpstr>課外補充</vt:lpstr>
      <vt:lpstr>2-2.4 輸入與輸出單元</vt:lpstr>
      <vt:lpstr>延伸學習</vt:lpstr>
      <vt:lpstr>延伸學習</vt:lpstr>
      <vt:lpstr>2-2.4 輸入與輸出單元</vt:lpstr>
      <vt:lpstr>2-2.5 基本單元間如何進行溝通</vt:lpstr>
      <vt:lpstr>2-2.5 基本單元間如何進行溝通</vt:lpstr>
      <vt:lpstr>2-2.5 基本單元間如何進行溝通</vt:lpstr>
      <vt:lpstr>2-2.5 基本單元間如何進行溝通</vt:lpstr>
      <vt:lpstr>2-2.5 基本單元間如何進行溝通</vt:lpstr>
      <vt:lpstr>課外補充</vt:lpstr>
      <vt:lpstr>2-2.5 基本單元間如何進行溝通</vt:lpstr>
      <vt:lpstr>2-2.5 基本單元間如何進行溝通</vt:lpstr>
      <vt:lpstr>2-2.5 基本單元間如何進行溝通</vt:lpstr>
      <vt:lpstr>延伸學習</vt:lpstr>
      <vt:lpstr>2-2.5 基本單元間如何進行溝通</vt:lpstr>
      <vt:lpstr>2-2.5 基本單元間如何進行溝通</vt:lpstr>
      <vt:lpstr>2-2.6 主機的外部與內部構造</vt:lpstr>
      <vt:lpstr>2-2.6 主機的外部與內部構造</vt:lpstr>
      <vt:lpstr>2-2.6　主機的外部與內部構造</vt:lpstr>
      <vt:lpstr>2-2.6 主機的外部與內部構造</vt:lpstr>
      <vt:lpstr>2-2.6 主機的外部與內部構造</vt:lpstr>
      <vt:lpstr>2-2.6 主機的外部與內部構造</vt:lpstr>
      <vt:lpstr>2-2.6 主機的外部與內部構造</vt:lpstr>
      <vt:lpstr>2-2.6 主機的外部與內部構造</vt:lpstr>
      <vt:lpstr>2-2.6 主機的外部與內部構造</vt:lpstr>
      <vt:lpstr>2-2.6 主機的外部與內部構造</vt:lpstr>
      <vt:lpstr>2-2.6 主機的外部與內部構造</vt:lpstr>
      <vt:lpstr>2-2.6 主機的外部與內部構造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[商業交流]</dc:title>
  <dc:creator>214</dc:creator>
  <cp:lastModifiedBy>user</cp:lastModifiedBy>
  <cp:revision>588</cp:revision>
  <dcterms:created xsi:type="dcterms:W3CDTF">2013-07-15T00:48:03Z</dcterms:created>
  <dcterms:modified xsi:type="dcterms:W3CDTF">2017-12-22T02:46:43Z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TC103853789990</vt:lpwstr>
  </property>
</Properties>
</file>